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257" r:id="rId2"/>
    <p:sldId id="269" r:id="rId3"/>
    <p:sldId id="261" r:id="rId4"/>
    <p:sldId id="256" r:id="rId5"/>
    <p:sldId id="258" r:id="rId6"/>
    <p:sldId id="262" r:id="rId7"/>
    <p:sldId id="263" r:id="rId8"/>
    <p:sldId id="270" r:id="rId9"/>
    <p:sldId id="272" r:id="rId10"/>
    <p:sldId id="268" r:id="rId11"/>
    <p:sldId id="259" r:id="rId12"/>
    <p:sldId id="260" r:id="rId13"/>
    <p:sldId id="266" r:id="rId14"/>
  </p:sldIdLst>
  <p:sldSz cx="9144000" cy="6858000" type="screen4x3"/>
  <p:notesSz cx="7099300" cy="1022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9162" autoAdjust="0"/>
  </p:normalViewPr>
  <p:slideViewPr>
    <p:cSldViewPr>
      <p:cViewPr>
        <p:scale>
          <a:sx n="57" d="100"/>
          <a:sy n="57" d="100"/>
        </p:scale>
        <p:origin x="-145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7711A64D-82C8-4FF6-99C5-40A936CDA38E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CA9DE549-8F94-4723-8D25-E425109775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E549-8F94-4723-8D25-E4251097750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rimpresa@focolare.or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3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821946" cy="941834"/>
          </a:xfrm>
          <a:prstGeom prst="rect">
            <a:avLst/>
          </a:prstGeom>
        </p:spPr>
      </p:pic>
      <p:pic>
        <p:nvPicPr>
          <p:cNvPr id="3" name="Immagine 2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293096"/>
            <a:ext cx="1512168" cy="1512168"/>
          </a:xfrm>
          <a:prstGeom prst="rect">
            <a:avLst/>
          </a:prstGeom>
        </p:spPr>
      </p:pic>
      <p:pic>
        <p:nvPicPr>
          <p:cNvPr id="4" name="Immagine 3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96952"/>
            <a:ext cx="1323148" cy="1008112"/>
          </a:xfrm>
          <a:prstGeom prst="rect">
            <a:avLst/>
          </a:prstGeom>
        </p:spPr>
      </p:pic>
      <p:pic>
        <p:nvPicPr>
          <p:cNvPr id="5" name="Immagine 4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509120"/>
            <a:ext cx="1596383" cy="917920"/>
          </a:xfrm>
          <a:prstGeom prst="rect">
            <a:avLst/>
          </a:prstGeom>
        </p:spPr>
      </p:pic>
      <p:pic>
        <p:nvPicPr>
          <p:cNvPr id="6" name="Immagine 5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1" y="2852936"/>
            <a:ext cx="2150123" cy="1156289"/>
          </a:xfrm>
          <a:prstGeom prst="rect">
            <a:avLst/>
          </a:prstGeom>
        </p:spPr>
      </p:pic>
      <p:pic>
        <p:nvPicPr>
          <p:cNvPr id="9" name="Immagine 8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437112"/>
            <a:ext cx="1291780" cy="1152128"/>
          </a:xfrm>
          <a:prstGeom prst="rect">
            <a:avLst/>
          </a:prstGeom>
        </p:spPr>
      </p:pic>
      <p:pic>
        <p:nvPicPr>
          <p:cNvPr id="10" name="Immagine 9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2924944"/>
            <a:ext cx="1296144" cy="112299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19872" y="476672"/>
            <a:ext cx="189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PROGETTO </a:t>
            </a:r>
            <a:endParaRPr lang="it-IT" sz="2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2204864"/>
            <a:ext cx="492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 SOSTEGNO DELLE AZIENDE COLPITE DAL SISMA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pic>
        <p:nvPicPr>
          <p:cNvPr id="8" name="Immagine 7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9" name="Immagine 8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10" name="Immagine 9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1" name="Immagine 10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2" name="Immagine 11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3" name="Immagine 12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051720" y="260648"/>
            <a:ext cx="5472608" cy="91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/>
              <a:t>RImPRESA – GAS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/>
              <a:t>LE </a:t>
            </a:r>
            <a:r>
              <a:rPr lang="it-IT" b="1" dirty="0" smtClean="0"/>
              <a:t>AZIENDE COINVOLTE 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395536" y="1628800"/>
          <a:ext cx="5472608" cy="36724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8061"/>
                <a:gridCol w="2214580"/>
                <a:gridCol w="2063225"/>
                <a:gridCol w="896742"/>
              </a:tblGrid>
              <a:tr h="2812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IMPRESA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Agriturismo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Locanda De' Senari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Castelluccio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Norcia (PG)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Agriturismo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Terre della Sibilla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Pievebovigliana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Az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. Agricola De Angelis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Arquata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Tronto (AP)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2.718,50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Az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. Agricola Cicchetti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Monteleone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Spoleto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1.530,64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Az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. Agricola Lorenzo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Montemonaco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Agriturismo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Casale S. Antonio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Cascia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(PG)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Az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. Agricola Carpa la Terra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Garrano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Alto (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222222"/>
                          </a:solidFill>
                          <a:latin typeface="Calibri"/>
                        </a:rPr>
                        <a:t>Faieta</a:t>
                      </a:r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Impronte di Gusto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Castel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Castagna (PG)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222222"/>
                          </a:solidFill>
                          <a:latin typeface="Calibri"/>
                        </a:rPr>
                        <a:t>Filotei</a:t>
                      </a:r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Lino di </a:t>
                      </a:r>
                      <a:r>
                        <a:rPr lang="it-IT" sz="1100" b="0" i="0" u="none" strike="noStrike" dirty="0" err="1">
                          <a:solidFill>
                            <a:srgbClr val="222222"/>
                          </a:solidFill>
                          <a:latin typeface="Calibri"/>
                        </a:rPr>
                        <a:t>Filotei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 Nando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Arquata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Tronto (AP)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Forno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I Veri Sapori di Una Volta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Terracino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Accumoli (RI)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222222"/>
                          </a:solidFill>
                          <a:latin typeface="Calibri"/>
                        </a:rPr>
                        <a:t>S.I.A.M</a:t>
                      </a:r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Molino Petrucci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Arquata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Tronto (AP)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1.947,10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Norcineria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Laudani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Norcia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4.113,50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Tipicità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Grilli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Montemonaco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  La </a:t>
                      </a:r>
                      <a:r>
                        <a:rPr lang="it-IT" sz="1100" b="0" i="0" u="none" strike="noStrike" dirty="0">
                          <a:solidFill>
                            <a:srgbClr val="222222"/>
                          </a:solidFill>
                          <a:latin typeface="Calibri"/>
                        </a:rPr>
                        <a:t>Volpe Oro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Castelluccio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Norcia (PG)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2.523,70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222222"/>
                          </a:solidFill>
                          <a:latin typeface="Calibri"/>
                        </a:rPr>
                        <a:t>TOTALE </a:t>
                      </a:r>
                      <a:endParaRPr lang="it-IT" sz="1200" b="1" i="0" u="none" strike="noStrike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19.849,94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6961194" y="141277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endParaRPr lang="it-IT" sz="1400" dirty="0" smtClean="0"/>
          </a:p>
          <a:p>
            <a:pPr algn="just"/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95536" y="5517232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 smtClean="0"/>
              <a:t>I GAS continueranno l’attività fino a Febbraio 2018. È in valutazione la possibilità di proseguire fino a Giugno 2018</a:t>
            </a:r>
            <a:r>
              <a:rPr lang="it-IT" sz="1400" dirty="0" smtClean="0"/>
              <a:t>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084168" y="1668864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 14 aziende - 11 attive</a:t>
            </a:r>
          </a:p>
          <a:p>
            <a:pPr lvl="0" algn="just">
              <a:buFont typeface="Wingdings" pitchFamily="2" charset="2"/>
              <a:buChar char="q"/>
            </a:pPr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Province </a:t>
            </a:r>
            <a:r>
              <a:rPr lang="it-IT" sz="1200" dirty="0" smtClean="0"/>
              <a:t>di Rieti, </a:t>
            </a:r>
            <a:r>
              <a:rPr lang="it-IT" sz="1200" dirty="0" smtClean="0"/>
              <a:t>Perugia</a:t>
            </a:r>
            <a:r>
              <a:rPr lang="it-IT" sz="1200" dirty="0" smtClean="0"/>
              <a:t>, Ascoli Piceno, Macerata, </a:t>
            </a:r>
            <a:r>
              <a:rPr lang="it-IT" sz="1200" dirty="0" smtClean="0"/>
              <a:t>Teramo</a:t>
            </a:r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 </a:t>
            </a:r>
            <a:r>
              <a:rPr lang="it-IT" sz="1200" dirty="0" smtClean="0"/>
              <a:t>15 </a:t>
            </a:r>
            <a:r>
              <a:rPr lang="it-IT" sz="1200" dirty="0" smtClean="0"/>
              <a:t>consegne effettuate</a:t>
            </a:r>
          </a:p>
          <a:p>
            <a:pPr lvl="0" algn="just"/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 </a:t>
            </a:r>
            <a:r>
              <a:rPr lang="it-IT" sz="1200" dirty="0" smtClean="0"/>
              <a:t>€20.000 </a:t>
            </a:r>
            <a:r>
              <a:rPr lang="it-IT" sz="1200" dirty="0" smtClean="0"/>
              <a:t>totale ordinato</a:t>
            </a:r>
          </a:p>
          <a:p>
            <a:pPr lvl="0" algn="just"/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 </a:t>
            </a:r>
            <a:r>
              <a:rPr lang="it-IT" sz="1200" dirty="0" smtClean="0"/>
              <a:t>€1.500 </a:t>
            </a:r>
            <a:r>
              <a:rPr lang="it-IT" sz="1200" dirty="0" smtClean="0"/>
              <a:t>media </a:t>
            </a:r>
            <a:r>
              <a:rPr lang="it-IT" sz="1200" dirty="0" smtClean="0"/>
              <a:t>ordini per azienda. </a:t>
            </a:r>
          </a:p>
          <a:p>
            <a:pPr lvl="0" algn="just"/>
            <a:endParaRPr lang="it-IT" sz="1200" dirty="0" smtClean="0"/>
          </a:p>
          <a:p>
            <a:pPr lvl="0" algn="just">
              <a:buFont typeface="Wingdings" pitchFamily="2" charset="2"/>
              <a:buChar char="q"/>
            </a:pPr>
            <a:r>
              <a:rPr lang="it-IT" sz="1200" dirty="0" smtClean="0"/>
              <a:t> Alcune aziende hanno venduto in media anche più </a:t>
            </a:r>
            <a:r>
              <a:rPr lang="it-IT" sz="1200" dirty="0" smtClean="0"/>
              <a:t>di </a:t>
            </a:r>
            <a:r>
              <a:rPr lang="it-IT" sz="1200" dirty="0" smtClean="0"/>
              <a:t>€2.000. </a:t>
            </a:r>
          </a:p>
          <a:p>
            <a:pPr lvl="0" algn="just"/>
            <a:r>
              <a:rPr lang="it-IT" sz="1200" dirty="0" smtClean="0"/>
              <a:t>Tra i fattori determinanti sono da considerare la tipologia</a:t>
            </a:r>
            <a:r>
              <a:rPr lang="it-IT" sz="1200" dirty="0" smtClean="0"/>
              <a:t>, </a:t>
            </a:r>
            <a:r>
              <a:rPr lang="it-IT" sz="1200" dirty="0" smtClean="0"/>
              <a:t>la varietà </a:t>
            </a:r>
            <a:r>
              <a:rPr lang="it-IT" sz="1200" dirty="0" smtClean="0"/>
              <a:t>e </a:t>
            </a:r>
            <a:r>
              <a:rPr lang="it-IT" sz="1200" dirty="0" smtClean="0"/>
              <a:t>il costo della merce ma anche la data di coinvolgimento nei GAS.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mpresa Logo trasparen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pic>
        <p:nvPicPr>
          <p:cNvPr id="3" name="Immagine 2" descr="logo_abbracc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4" name="Immagine 3" descr="logo_af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5" name="Immagine 4" descr="LOGO_AIPEC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6" name="Immagine 5" descr="logo_AM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7" name="Immagine 6" descr="Logo_B&amp;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8" name="Immagine 7" descr="logo_focolar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pic>
        <p:nvPicPr>
          <p:cNvPr id="11" name="Immagine 10" descr="18891665_1547997065270994_1557170943253225487_o.png"/>
          <p:cNvPicPr>
            <a:picLocks noChangeAspect="1"/>
          </p:cNvPicPr>
          <p:nvPr/>
        </p:nvPicPr>
        <p:blipFill>
          <a:blip r:embed="rId10" cstate="print"/>
          <a:srcRect t="22991" r="126" b="32150"/>
          <a:stretch>
            <a:fillRect/>
          </a:stretch>
        </p:blipFill>
        <p:spPr>
          <a:xfrm>
            <a:off x="611560" y="1700808"/>
            <a:ext cx="3456384" cy="37444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87624" y="908720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/>
              <a:t>GLI OBIETTIVI</a:t>
            </a:r>
            <a:r>
              <a:rPr lang="it-IT" sz="2000" dirty="0" smtClean="0"/>
              <a:t>,</a:t>
            </a:r>
            <a:r>
              <a:rPr lang="it-IT" sz="2000" b="1" dirty="0" smtClean="0"/>
              <a:t> LE INIZIATIVE</a:t>
            </a:r>
            <a:r>
              <a:rPr lang="it-IT" sz="2000" dirty="0" smtClean="0"/>
              <a:t>,</a:t>
            </a:r>
            <a:r>
              <a:rPr lang="it-IT" sz="2000" b="1" dirty="0" smtClean="0"/>
              <a:t> I  RISULTATI</a:t>
            </a:r>
            <a:endParaRPr lang="it-IT" sz="2000" b="1" dirty="0"/>
          </a:p>
        </p:txBody>
      </p:sp>
      <p:pic>
        <p:nvPicPr>
          <p:cNvPr id="1026" name="Picture 2" descr="C:\Users\Utente\Desktop\SCATTI CANON\LAVORO RIMPRESA\IMG_0385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 l="9757" r="5680"/>
          <a:stretch>
            <a:fillRect/>
          </a:stretch>
        </p:blipFill>
        <p:spPr bwMode="auto">
          <a:xfrm>
            <a:off x="4355976" y="2132856"/>
            <a:ext cx="3744416" cy="295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_abbrac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4" name="Immagine 3" descr="logo_af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5" name="Immagine 4" descr="LOGO_AIPEC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6" name="Immagine 5" descr="logo_A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7" name="Immagine 6" descr="Logo_B&amp;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8" name="Immagine 7" descr="logo_focolar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pic>
        <p:nvPicPr>
          <p:cNvPr id="12" name="Immagine 11" descr="Rimpresa_locandina_bozza25mag_1.png"/>
          <p:cNvPicPr>
            <a:picLocks noChangeAspect="1"/>
          </p:cNvPicPr>
          <p:nvPr/>
        </p:nvPicPr>
        <p:blipFill>
          <a:blip r:embed="rId8" cstate="print"/>
          <a:srcRect l="6066" t="4813" r="927" b="57105"/>
          <a:stretch>
            <a:fillRect/>
          </a:stretch>
        </p:blipFill>
        <p:spPr>
          <a:xfrm>
            <a:off x="107504" y="188641"/>
            <a:ext cx="2808312" cy="1626022"/>
          </a:xfrm>
          <a:prstGeom prst="rect">
            <a:avLst/>
          </a:prstGeom>
        </p:spPr>
      </p:pic>
      <p:pic>
        <p:nvPicPr>
          <p:cNvPr id="14" name="Immagine 13" descr="Rimpresa_locandina_bozza25mag_1.png"/>
          <p:cNvPicPr>
            <a:picLocks noChangeAspect="1"/>
          </p:cNvPicPr>
          <p:nvPr/>
        </p:nvPicPr>
        <p:blipFill>
          <a:blip r:embed="rId8" cstate="print"/>
          <a:srcRect l="7890" t="54857" r="8476" b="22824"/>
          <a:stretch>
            <a:fillRect/>
          </a:stretch>
        </p:blipFill>
        <p:spPr>
          <a:xfrm>
            <a:off x="3203849" y="1410058"/>
            <a:ext cx="4824535" cy="1820579"/>
          </a:xfrm>
          <a:prstGeom prst="rect">
            <a:avLst/>
          </a:prstGeom>
        </p:spPr>
      </p:pic>
      <p:pic>
        <p:nvPicPr>
          <p:cNvPr id="15" name="Immagine 14" descr="WhatsApp Image 2017-07-02 at 22.32.27.jpeg"/>
          <p:cNvPicPr>
            <a:picLocks noChangeAspect="1"/>
          </p:cNvPicPr>
          <p:nvPr/>
        </p:nvPicPr>
        <p:blipFill>
          <a:blip r:embed="rId9" cstate="print"/>
          <a:srcRect l="1887" t="17938"/>
          <a:stretch>
            <a:fillRect/>
          </a:stretch>
        </p:blipFill>
        <p:spPr>
          <a:xfrm>
            <a:off x="3923928" y="3384376"/>
            <a:ext cx="3744417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WhatsApp Image 2017-07-02 at 22.32.2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2420888"/>
            <a:ext cx="2367744" cy="31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/>
          <p:cNvSpPr txBox="1"/>
          <p:nvPr/>
        </p:nvSpPr>
        <p:spPr>
          <a:xfrm>
            <a:off x="3635896" y="3326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 sei mesi dall’avvio del progetto abbiamo invitato </a:t>
            </a:r>
            <a:r>
              <a:rPr lang="it-IT" b="1" dirty="0" smtClean="0"/>
              <a:t>tutti i protagonisti</a:t>
            </a:r>
            <a:r>
              <a:rPr lang="it-IT" dirty="0" smtClean="0"/>
              <a:t> per un momento di condivisione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40152" y="400506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Paola Monaco</a:t>
            </a:r>
          </a:p>
          <a:p>
            <a:r>
              <a:rPr lang="it-IT" dirty="0" smtClean="0"/>
              <a:t>Stefania </a:t>
            </a:r>
            <a:r>
              <a:rPr lang="it-IT" dirty="0" err="1" smtClean="0"/>
              <a:t>Nardelli</a:t>
            </a:r>
            <a:endParaRPr lang="it-IT" dirty="0" smtClean="0"/>
          </a:p>
          <a:p>
            <a:r>
              <a:rPr lang="it-IT" dirty="0" smtClean="0"/>
              <a:t>Silvia Pallini</a:t>
            </a:r>
          </a:p>
          <a:p>
            <a:r>
              <a:rPr lang="it-IT" dirty="0" smtClean="0">
                <a:hlinkClick r:id="rId3"/>
              </a:rPr>
              <a:t>rimpresa@focolare.org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692696"/>
            <a:ext cx="59766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i="1" dirty="0" smtClean="0"/>
              <a:t>Con la speranza di riuscire a trasformare </a:t>
            </a:r>
          </a:p>
          <a:p>
            <a:pPr algn="ctr">
              <a:lnSpc>
                <a:spcPct val="150000"/>
              </a:lnSpc>
            </a:pPr>
            <a:r>
              <a:rPr lang="it-IT" i="1" dirty="0" smtClean="0"/>
              <a:t>il sostegno dato nell’emergenza </a:t>
            </a:r>
          </a:p>
          <a:p>
            <a:pPr algn="ctr">
              <a:lnSpc>
                <a:spcPct val="150000"/>
              </a:lnSpc>
            </a:pPr>
            <a:r>
              <a:rPr lang="it-IT" i="1" dirty="0" smtClean="0"/>
              <a:t>in piena sostenibilità economica per il futuro..</a:t>
            </a:r>
            <a:endParaRPr lang="it-IT" i="1" dirty="0"/>
          </a:p>
        </p:txBody>
      </p:sp>
      <p:pic>
        <p:nvPicPr>
          <p:cNvPr id="2050" name="Picture 2" descr="C:\Users\Utente\Desktop\SCATTI CANON\LAVORO RIMPRESA\IMG_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5220072" cy="348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logo_abbracc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8" name="Immagine 7" descr="logo_af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9" name="Immagine 8" descr="LOGO_AIPEC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0" name="Immagine 9" descr="logo_AM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1" name="Immagine 10" descr="Logo_B&amp;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2" name="Immagine 11" descr="logo_focolar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821946" cy="94183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19872" y="476672"/>
            <a:ext cx="189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PROGETTO </a:t>
            </a:r>
            <a:endParaRPr lang="it-IT" sz="2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2204864"/>
            <a:ext cx="492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 SOSTEGNO DELLE AZIENDE COLPITE DAL SISMA </a:t>
            </a:r>
            <a:endParaRPr lang="it-IT" b="1" dirty="0"/>
          </a:p>
        </p:txBody>
      </p:sp>
      <p:pic>
        <p:nvPicPr>
          <p:cNvPr id="1026" name="Picture 2" descr="D:\Documenti in SD\PJ_RImPRESA\Loghi_Volantini_RImPRESA\InCollaborazione.jpg"/>
          <p:cNvPicPr>
            <a:picLocks noChangeAspect="1" noChangeArrowheads="1"/>
          </p:cNvPicPr>
          <p:nvPr/>
        </p:nvPicPr>
        <p:blipFill>
          <a:blip r:embed="rId3" cstate="print"/>
          <a:srcRect l="19689" t="15309" r="20012" b="32202"/>
          <a:stretch>
            <a:fillRect/>
          </a:stretch>
        </p:blipFill>
        <p:spPr bwMode="auto">
          <a:xfrm>
            <a:off x="1043608" y="2534044"/>
            <a:ext cx="6825758" cy="334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763688" y="1052736"/>
            <a:ext cx="68407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 smtClean="0"/>
              <a:t>Individuare forme di sostegno efficaci </a:t>
            </a:r>
            <a:r>
              <a:rPr lang="it-IT" sz="1400" dirty="0" smtClean="0"/>
              <a:t>per contribuire a migliorare la qualità della vita delle persone colpite dagli eventi sismici nell’Italia Centrale e </a:t>
            </a:r>
            <a:r>
              <a:rPr lang="it-IT" sz="1400" b="1" dirty="0" smtClean="0"/>
              <a:t>sostenere le attività produttive</a:t>
            </a:r>
            <a:r>
              <a:rPr lang="it-IT" sz="1400" dirty="0" smtClean="0"/>
              <a:t> mediante 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563888" y="548680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OBIETTIVO</a:t>
            </a:r>
            <a:endParaRPr lang="it-IT" sz="2800" b="1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2339752" y="2780928"/>
            <a:ext cx="2664296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1400" b="1" dirty="0" smtClean="0">
                <a:solidFill>
                  <a:prstClr val="black"/>
                </a:solidFill>
              </a:rPr>
              <a:t>SOSTEGNO ALLA VENDITA DEI PRODOTTI</a:t>
            </a:r>
            <a:endParaRPr lang="it-IT" sz="1200" dirty="0" smtClean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508104" y="3557334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 smtClean="0">
                <a:solidFill>
                  <a:prstClr val="black"/>
                </a:solidFill>
              </a:rPr>
              <a:t>fornire</a:t>
            </a:r>
            <a:r>
              <a:rPr lang="it-IT" sz="1400" dirty="0" smtClean="0">
                <a:solidFill>
                  <a:prstClr val="black"/>
                </a:solidFill>
              </a:rPr>
              <a:t> alle aziende </a:t>
            </a:r>
            <a:r>
              <a:rPr lang="it-IT" sz="1400" b="1" dirty="0" smtClean="0">
                <a:solidFill>
                  <a:prstClr val="black"/>
                </a:solidFill>
              </a:rPr>
              <a:t>materie prime, macchinari e piccole strutture provvisorie </a:t>
            </a:r>
            <a:r>
              <a:rPr lang="it-IT" sz="1400" dirty="0" smtClean="0">
                <a:solidFill>
                  <a:prstClr val="black"/>
                </a:solidFill>
              </a:rPr>
              <a:t>con la prospettiva di rafforzare pratiche e processi virtuosi ispirati ai principi etici dell’economia civile e di comunione.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491880" y="2276872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due azioni complementari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267744" y="3573016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prstClr val="black"/>
                </a:solidFill>
              </a:rPr>
              <a:t>promuovere l’acquisto dei prodotti </a:t>
            </a:r>
            <a:r>
              <a:rPr lang="it-IT" sz="1400" dirty="0" smtClean="0">
                <a:solidFill>
                  <a:prstClr val="black"/>
                </a:solidFill>
              </a:rPr>
              <a:t>delle aziende terremotate  </a:t>
            </a:r>
            <a:r>
              <a:rPr lang="it-IT" sz="1400" b="1" dirty="0" smtClean="0">
                <a:solidFill>
                  <a:prstClr val="black"/>
                </a:solidFill>
              </a:rPr>
              <a:t>attraverso</a:t>
            </a:r>
            <a:r>
              <a:rPr lang="it-IT" sz="1400" dirty="0" smtClean="0">
                <a:solidFill>
                  <a:prstClr val="black"/>
                </a:solidFill>
              </a:rPr>
              <a:t> la creazione di appositi </a:t>
            </a:r>
            <a:r>
              <a:rPr lang="it-IT" sz="1400" b="1" dirty="0" smtClean="0">
                <a:solidFill>
                  <a:prstClr val="black"/>
                </a:solidFill>
              </a:rPr>
              <a:t>Gruppi di Acquisto Solidale (GAS) </a:t>
            </a:r>
            <a:r>
              <a:rPr lang="it-IT" sz="1400" dirty="0" smtClean="0">
                <a:solidFill>
                  <a:prstClr val="black"/>
                </a:solidFill>
              </a:rPr>
              <a:t>e la ripresa del turismo locale laddove possibile.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580112" y="2803829"/>
            <a:ext cx="2664296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1400" b="1" dirty="0" smtClean="0">
                <a:solidFill>
                  <a:prstClr val="black"/>
                </a:solidFill>
              </a:rPr>
              <a:t>SOSTEGNO ALLA PRODUZIONE</a:t>
            </a:r>
          </a:p>
        </p:txBody>
      </p:sp>
      <p:pic>
        <p:nvPicPr>
          <p:cNvPr id="25" name="Immagine 24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021288"/>
            <a:ext cx="648072" cy="648072"/>
          </a:xfrm>
          <a:prstGeom prst="rect">
            <a:avLst/>
          </a:prstGeom>
        </p:spPr>
      </p:pic>
      <p:pic>
        <p:nvPicPr>
          <p:cNvPr id="26" name="Immagine 25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165304"/>
            <a:ext cx="576064" cy="438906"/>
          </a:xfrm>
          <a:prstGeom prst="rect">
            <a:avLst/>
          </a:prstGeom>
        </p:spPr>
      </p:pic>
      <p:pic>
        <p:nvPicPr>
          <p:cNvPr id="27" name="Immagine 26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6165122"/>
            <a:ext cx="720080" cy="414046"/>
          </a:xfrm>
          <a:prstGeom prst="rect">
            <a:avLst/>
          </a:prstGeom>
        </p:spPr>
      </p:pic>
      <p:pic>
        <p:nvPicPr>
          <p:cNvPr id="28" name="Immagine 27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6093296"/>
            <a:ext cx="1078930" cy="580225"/>
          </a:xfrm>
          <a:prstGeom prst="rect">
            <a:avLst/>
          </a:prstGeom>
        </p:spPr>
      </p:pic>
      <p:pic>
        <p:nvPicPr>
          <p:cNvPr id="29" name="Immagine 28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6664" y="6165304"/>
            <a:ext cx="576064" cy="513786"/>
          </a:xfrm>
          <a:prstGeom prst="rect">
            <a:avLst/>
          </a:prstGeom>
        </p:spPr>
      </p:pic>
      <p:pic>
        <p:nvPicPr>
          <p:cNvPr id="30" name="Immagine 29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6112535"/>
            <a:ext cx="576064" cy="49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699792" y="548680"/>
            <a:ext cx="569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ACCORDI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COLLABORAZIONE </a:t>
            </a:r>
            <a:endParaRPr lang="it-IT" sz="2400" b="1" dirty="0"/>
          </a:p>
        </p:txBody>
      </p:sp>
      <p:sp>
        <p:nvSpPr>
          <p:cNvPr id="22" name="Rettangolo 21"/>
          <p:cNvSpPr/>
          <p:nvPr/>
        </p:nvSpPr>
        <p:spPr>
          <a:xfrm>
            <a:off x="971600" y="1208248"/>
            <a:ext cx="777686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Per permettere all’équipe di </a:t>
            </a: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RImPRESA AZIENDE 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di </a:t>
            </a: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muoversi in sicurezza sul territorio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, di </a:t>
            </a: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evitare di essere di impedimento al lavoro delle istituzioni 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e per </a:t>
            </a: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raggiungere rapidamente le aziende 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si è fatto affidamento ad organizzazioni già presenti e operanti </a:t>
            </a:r>
            <a:r>
              <a:rPr lang="it-IT" sz="1400" i="1" dirty="0" smtClean="0">
                <a:solidFill>
                  <a:srgbClr val="000000"/>
                </a:solidFill>
                <a:ea typeface="Calibri"/>
                <a:cs typeface="Garamond"/>
              </a:rPr>
              <a:t>in situ.</a:t>
            </a:r>
            <a:endParaRPr lang="it-IT" sz="1400" dirty="0" smtClean="0">
              <a:solidFill>
                <a:srgbClr val="000000"/>
              </a:solidFill>
              <a:ea typeface="Calibri"/>
              <a:cs typeface="Garamond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995936" y="44185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l’AMU e la Confederazione Italiana Agricoltori l’</a:t>
            </a:r>
            <a:r>
              <a:rPr lang="it-IT" sz="1400" b="1" dirty="0" err="1" smtClean="0">
                <a:solidFill>
                  <a:srgbClr val="000000"/>
                </a:solidFill>
                <a:ea typeface="Calibri"/>
                <a:cs typeface="Garamond"/>
              </a:rPr>
              <a:t>Aquila-Teramo</a:t>
            </a:r>
            <a:r>
              <a:rPr lang="it-IT" sz="1200" b="1" dirty="0" smtClean="0">
                <a:solidFill>
                  <a:srgbClr val="000000"/>
                </a:solidFill>
                <a:ea typeface="Calibri"/>
                <a:cs typeface="Garamond"/>
              </a:rPr>
              <a:t>:</a:t>
            </a:r>
            <a:endParaRPr lang="it-IT" sz="1200" dirty="0" smtClean="0">
              <a:ea typeface="Calibri"/>
              <a:cs typeface="Times New Roman"/>
            </a:endParaRPr>
          </a:p>
        </p:txBody>
      </p:sp>
      <p:pic>
        <p:nvPicPr>
          <p:cNvPr id="20" name="Picture 2" descr="D:\Documenti in SD\PJ_RImPRESA\Loghi_Volantini_RImPRESA\InCollaborazione.jpg"/>
          <p:cNvPicPr>
            <a:picLocks noChangeAspect="1" noChangeArrowheads="1"/>
          </p:cNvPicPr>
          <p:nvPr/>
        </p:nvPicPr>
        <p:blipFill>
          <a:blip r:embed="rId3" cstate="print"/>
          <a:srcRect l="40013" t="39668" r="39641" b="42836"/>
          <a:stretch>
            <a:fillRect/>
          </a:stretch>
        </p:blipFill>
        <p:spPr bwMode="auto">
          <a:xfrm>
            <a:off x="2286946" y="2564904"/>
            <a:ext cx="1708990" cy="8269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Rettangolo 22"/>
          <p:cNvSpPr/>
          <p:nvPr/>
        </p:nvSpPr>
        <p:spPr>
          <a:xfrm>
            <a:off x="3995936" y="2420888"/>
            <a:ext cx="4464496" cy="101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l’AMU e il C.O.I. 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– </a:t>
            </a:r>
            <a:r>
              <a:rPr lang="it-IT" sz="1400" b="1" dirty="0" smtClean="0">
                <a:solidFill>
                  <a:srgbClr val="000000"/>
                </a:solidFill>
                <a:ea typeface="Calibri"/>
                <a:cs typeface="Garamond"/>
              </a:rPr>
              <a:t>Centro Operativo Intercomunale di Amatrice-Accumoli </a:t>
            </a:r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della Protezione Civile del Lazio.  </a:t>
            </a:r>
            <a:endParaRPr lang="it-IT" sz="1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339752" y="342900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rgbClr val="000000"/>
                </a:solidFill>
                <a:ea typeface="Calibri"/>
                <a:cs typeface="Garamond"/>
              </a:rPr>
              <a:t>ha permesso l’individuazione di buona parte delle aziende beneficiarie del progetto nei territori di Amatrice e Accumoli.</a:t>
            </a:r>
            <a:endParaRPr lang="it-IT" sz="2000" dirty="0"/>
          </a:p>
        </p:txBody>
      </p:sp>
      <p:pic>
        <p:nvPicPr>
          <p:cNvPr id="2050" name="Picture 2" descr="D:\Documenti in SD\PJ_RImPRESA\Loghi_Volantini_RImPRESA\cia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84094"/>
            <a:ext cx="936104" cy="8190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CasellaDiTesto 25"/>
          <p:cNvSpPr txBox="1"/>
          <p:nvPr/>
        </p:nvSpPr>
        <p:spPr>
          <a:xfrm>
            <a:off x="2339752" y="513860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presenti sin dal primo momento al fianco delle imprese, insieme a loro abbiamo individuato la tipologia di intervento più adatta per le imprese in difficoltà della provincia di Teramo e L’Aquila.</a:t>
            </a:r>
            <a:endParaRPr lang="it-IT" sz="1400" dirty="0"/>
          </a:p>
        </p:txBody>
      </p:sp>
      <p:pic>
        <p:nvPicPr>
          <p:cNvPr id="27" name="Immagine 26" descr="logo_abbracc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1872" y="6021288"/>
            <a:ext cx="648072" cy="648072"/>
          </a:xfrm>
          <a:prstGeom prst="rect">
            <a:avLst/>
          </a:prstGeom>
        </p:spPr>
      </p:pic>
      <p:pic>
        <p:nvPicPr>
          <p:cNvPr id="28" name="Immagine 27" descr="logo_af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3600" y="6165304"/>
            <a:ext cx="576064" cy="438906"/>
          </a:xfrm>
          <a:prstGeom prst="rect">
            <a:avLst/>
          </a:prstGeom>
        </p:spPr>
      </p:pic>
      <p:pic>
        <p:nvPicPr>
          <p:cNvPr id="29" name="Immagine 28" descr="LOGO_AIPEC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7776" y="6165122"/>
            <a:ext cx="720080" cy="414046"/>
          </a:xfrm>
          <a:prstGeom prst="rect">
            <a:avLst/>
          </a:prstGeom>
        </p:spPr>
      </p:pic>
      <p:pic>
        <p:nvPicPr>
          <p:cNvPr id="30" name="Immagine 29" descr="logo_AM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1472" y="6093296"/>
            <a:ext cx="1078930" cy="580225"/>
          </a:xfrm>
          <a:prstGeom prst="rect">
            <a:avLst/>
          </a:prstGeom>
        </p:spPr>
      </p:pic>
      <p:pic>
        <p:nvPicPr>
          <p:cNvPr id="31" name="Immagine 30" descr="Logo_B&amp;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6165304"/>
            <a:ext cx="576064" cy="513786"/>
          </a:xfrm>
          <a:prstGeom prst="rect">
            <a:avLst/>
          </a:prstGeom>
        </p:spPr>
      </p:pic>
      <p:pic>
        <p:nvPicPr>
          <p:cNvPr id="32" name="Immagine 31" descr="logo_focolar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45688" y="6112535"/>
            <a:ext cx="576064" cy="49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60627" y="231031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TERRITORIO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AZIONE </a:t>
            </a:r>
          </a:p>
        </p:txBody>
      </p:sp>
      <p:pic>
        <p:nvPicPr>
          <p:cNvPr id="8" name="Immagine 7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9" name="Immagine 8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10" name="Immagine 9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1" name="Immagine 10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2" name="Immagine 11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3" name="Immagine 12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2915815" y="692696"/>
            <a:ext cx="5499934" cy="3960440"/>
            <a:chOff x="265661" y="705788"/>
            <a:chExt cx="4419814" cy="32403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4" name="Immagine 13" descr="Screenshot (113).png"/>
            <p:cNvPicPr>
              <a:picLocks noChangeAspect="1"/>
            </p:cNvPicPr>
            <p:nvPr/>
          </p:nvPicPr>
          <p:blipFill>
            <a:blip r:embed="rId9" cstate="print"/>
            <a:srcRect l="25975" t="14983" r="13852" b="11308"/>
            <a:stretch>
              <a:fillRect/>
            </a:stretch>
          </p:blipFill>
          <p:spPr>
            <a:xfrm>
              <a:off x="265661" y="705788"/>
              <a:ext cx="4419814" cy="3240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Stella a 5 punte 14"/>
            <p:cNvSpPr/>
            <p:nvPr/>
          </p:nvSpPr>
          <p:spPr>
            <a:xfrm>
              <a:off x="2987824" y="2276872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Stella a 5 punte 15"/>
            <p:cNvSpPr/>
            <p:nvPr/>
          </p:nvSpPr>
          <p:spPr>
            <a:xfrm>
              <a:off x="1075793" y="1412775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Stella a 5 punte 16"/>
            <p:cNvSpPr/>
            <p:nvPr/>
          </p:nvSpPr>
          <p:spPr>
            <a:xfrm>
              <a:off x="1712324" y="3651569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Stella a 5 punte 17"/>
            <p:cNvSpPr/>
            <p:nvPr/>
          </p:nvSpPr>
          <p:spPr>
            <a:xfrm>
              <a:off x="1480858" y="2414341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Stella a 5 punte 18"/>
            <p:cNvSpPr/>
            <p:nvPr/>
          </p:nvSpPr>
          <p:spPr>
            <a:xfrm>
              <a:off x="1422992" y="1943016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323528" y="4581128"/>
            <a:ext cx="77768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1400" b="1" dirty="0" smtClean="0">
                <a:solidFill>
                  <a:prstClr val="black"/>
                </a:solidFill>
              </a:rPr>
              <a:t>Altri interventi </a:t>
            </a:r>
            <a:r>
              <a:rPr lang="it-IT" sz="1400" dirty="0" smtClean="0">
                <a:solidFill>
                  <a:prstClr val="black"/>
                </a:solidFill>
              </a:rPr>
              <a:t>hanno supportato aziende situate nei comuni di:</a:t>
            </a:r>
          </a:p>
          <a:p>
            <a:pPr lvl="0" algn="just">
              <a:lnSpc>
                <a:spcPct val="150000"/>
              </a:lnSpc>
            </a:pPr>
            <a:r>
              <a:rPr lang="it-IT" sz="1200" dirty="0" smtClean="0">
                <a:solidFill>
                  <a:prstClr val="black"/>
                </a:solidFill>
              </a:rPr>
              <a:t>Teramo (TE), Civitella del Tronto (TE), </a:t>
            </a:r>
            <a:r>
              <a:rPr lang="it-IT" sz="1200" dirty="0" err="1" smtClean="0">
                <a:solidFill>
                  <a:prstClr val="black"/>
                </a:solidFill>
              </a:rPr>
              <a:t>Arsita</a:t>
            </a:r>
            <a:r>
              <a:rPr lang="it-IT" sz="1200" dirty="0" smtClean="0">
                <a:solidFill>
                  <a:prstClr val="black"/>
                </a:solidFill>
              </a:rPr>
              <a:t> (TE), </a:t>
            </a:r>
            <a:r>
              <a:rPr lang="it-IT" sz="1200" dirty="0" err="1" smtClean="0">
                <a:solidFill>
                  <a:prstClr val="black"/>
                </a:solidFill>
              </a:rPr>
              <a:t>Castel</a:t>
            </a:r>
            <a:r>
              <a:rPr lang="it-IT" sz="1200" dirty="0" smtClean="0">
                <a:solidFill>
                  <a:prstClr val="black"/>
                </a:solidFill>
              </a:rPr>
              <a:t> Castagna (TE), Cellino </a:t>
            </a:r>
            <a:r>
              <a:rPr lang="it-IT" sz="1200" dirty="0" err="1" smtClean="0">
                <a:solidFill>
                  <a:prstClr val="black"/>
                </a:solidFill>
              </a:rPr>
              <a:t>Attanasio</a:t>
            </a:r>
            <a:r>
              <a:rPr lang="it-IT" sz="1200" dirty="0" smtClean="0">
                <a:solidFill>
                  <a:prstClr val="black"/>
                </a:solidFill>
              </a:rPr>
              <a:t> (TE), </a:t>
            </a:r>
            <a:r>
              <a:rPr lang="it-IT" sz="1200" dirty="0" err="1" smtClean="0">
                <a:solidFill>
                  <a:prstClr val="black"/>
                </a:solidFill>
              </a:rPr>
              <a:t>Montorio</a:t>
            </a:r>
            <a:r>
              <a:rPr lang="it-IT" sz="1200" dirty="0" smtClean="0">
                <a:solidFill>
                  <a:prstClr val="black"/>
                </a:solidFill>
              </a:rPr>
              <a:t> al </a:t>
            </a:r>
            <a:r>
              <a:rPr lang="it-IT" sz="1200" dirty="0" err="1" smtClean="0">
                <a:solidFill>
                  <a:prstClr val="black"/>
                </a:solidFill>
              </a:rPr>
              <a:t>Vomano</a:t>
            </a:r>
            <a:r>
              <a:rPr lang="it-IT" sz="1200" dirty="0" smtClean="0">
                <a:solidFill>
                  <a:prstClr val="black"/>
                </a:solidFill>
              </a:rPr>
              <a:t> (TE), </a:t>
            </a:r>
            <a:r>
              <a:rPr lang="it-IT" sz="1200" dirty="0" err="1" smtClean="0">
                <a:solidFill>
                  <a:prstClr val="black"/>
                </a:solidFill>
              </a:rPr>
              <a:t>Montereale</a:t>
            </a:r>
            <a:r>
              <a:rPr lang="it-IT" sz="1200" dirty="0" smtClean="0">
                <a:solidFill>
                  <a:prstClr val="black"/>
                </a:solidFill>
              </a:rPr>
              <a:t> (AQ), Norcia (PG), </a:t>
            </a:r>
            <a:r>
              <a:rPr lang="it-IT" sz="1200" dirty="0" err="1" smtClean="0">
                <a:solidFill>
                  <a:prstClr val="black"/>
                </a:solidFill>
              </a:rPr>
              <a:t>Castelluccio</a:t>
            </a:r>
            <a:r>
              <a:rPr lang="it-IT" sz="1200" dirty="0" smtClean="0">
                <a:solidFill>
                  <a:prstClr val="black"/>
                </a:solidFill>
              </a:rPr>
              <a:t> di Norcia (PG), Monteleone di Spoleto (PG),  </a:t>
            </a:r>
            <a:r>
              <a:rPr lang="it-IT" sz="1200" dirty="0" err="1" smtClean="0">
                <a:solidFill>
                  <a:prstClr val="black"/>
                </a:solidFill>
              </a:rPr>
              <a:t>Cascia</a:t>
            </a:r>
            <a:r>
              <a:rPr lang="it-IT" sz="1200" dirty="0" smtClean="0">
                <a:solidFill>
                  <a:prstClr val="black"/>
                </a:solidFill>
              </a:rPr>
              <a:t> (PG), </a:t>
            </a:r>
            <a:r>
              <a:rPr lang="it-IT" sz="1200" dirty="0" err="1" smtClean="0">
                <a:solidFill>
                  <a:prstClr val="black"/>
                </a:solidFill>
              </a:rPr>
              <a:t>Montemonaco</a:t>
            </a:r>
            <a:r>
              <a:rPr lang="it-IT" sz="1200" dirty="0" smtClean="0">
                <a:solidFill>
                  <a:prstClr val="black"/>
                </a:solidFill>
              </a:rPr>
              <a:t> (AP), </a:t>
            </a:r>
            <a:r>
              <a:rPr lang="it-IT" sz="1200" dirty="0" err="1" smtClean="0">
                <a:solidFill>
                  <a:prstClr val="black"/>
                </a:solidFill>
              </a:rPr>
              <a:t>Pievebovigliana</a:t>
            </a:r>
            <a:r>
              <a:rPr lang="it-IT" sz="1200" dirty="0" smtClean="0">
                <a:solidFill>
                  <a:prstClr val="black"/>
                </a:solidFill>
              </a:rPr>
              <a:t> (MC).</a:t>
            </a:r>
            <a:endParaRPr lang="it-IT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764704"/>
            <a:ext cx="2304256" cy="254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dirty="0" smtClean="0"/>
              <a:t>Il cratere sismico comprende 7 province (Rieti, Macerata, Fermo, Ascoli Piceno, Perugia, L’Aquila, Teramo) distribuite in 4 regioni (Lazio, Marche, Umbria, Abruzzo). </a:t>
            </a:r>
            <a:r>
              <a:rPr lang="it-IT" sz="1200" b="1" dirty="0" smtClean="0"/>
              <a:t>RImPRESA</a:t>
            </a:r>
            <a:r>
              <a:rPr lang="it-IT" sz="1200" dirty="0" smtClean="0"/>
              <a:t> </a:t>
            </a:r>
            <a:r>
              <a:rPr lang="it-IT" sz="1200" b="1" dirty="0" smtClean="0"/>
              <a:t>ha</a:t>
            </a:r>
            <a:r>
              <a:rPr lang="it-IT" sz="1200" dirty="0" smtClean="0"/>
              <a:t> </a:t>
            </a:r>
            <a:r>
              <a:rPr lang="it-IT" sz="1200" b="1" dirty="0" smtClean="0"/>
              <a:t>operato principalmente nei centri di</a:t>
            </a:r>
            <a:r>
              <a:rPr lang="it-IT" sz="1200" dirty="0" smtClean="0"/>
              <a:t>: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95536" y="3356992"/>
            <a:ext cx="2016224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200" dirty="0" err="1" smtClean="0"/>
              <a:t>Arquata</a:t>
            </a:r>
            <a:r>
              <a:rPr lang="it-IT" sz="1200" dirty="0" smtClean="0"/>
              <a:t> del Tronto (AP)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200" dirty="0" smtClean="0"/>
              <a:t>Amatrice (RI)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200" dirty="0" err="1" smtClean="0"/>
              <a:t>Accumoli</a:t>
            </a:r>
            <a:r>
              <a:rPr lang="it-IT" sz="1200" dirty="0" smtClean="0"/>
              <a:t> (RI)</a:t>
            </a:r>
          </a:p>
          <a:p>
            <a:endParaRPr lang="it-IT" sz="1150" dirty="0"/>
          </a:p>
        </p:txBody>
      </p:sp>
      <p:sp>
        <p:nvSpPr>
          <p:cNvPr id="28" name="Stella a 5 punte 27"/>
          <p:cNvSpPr/>
          <p:nvPr/>
        </p:nvSpPr>
        <p:spPr>
          <a:xfrm>
            <a:off x="5868144" y="2060848"/>
            <a:ext cx="268816" cy="264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tella a 5 punte 28"/>
          <p:cNvSpPr/>
          <p:nvPr/>
        </p:nvSpPr>
        <p:spPr>
          <a:xfrm>
            <a:off x="5796136" y="1628800"/>
            <a:ext cx="268816" cy="264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tella a 5 punte 29"/>
          <p:cNvSpPr/>
          <p:nvPr/>
        </p:nvSpPr>
        <p:spPr>
          <a:xfrm>
            <a:off x="5580112" y="2852936"/>
            <a:ext cx="268816" cy="264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tella a 5 punte 30"/>
          <p:cNvSpPr/>
          <p:nvPr/>
        </p:nvSpPr>
        <p:spPr>
          <a:xfrm>
            <a:off x="4211960" y="836712"/>
            <a:ext cx="268816" cy="264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00029" y="796642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TERRITORIO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AZIONE </a:t>
            </a:r>
          </a:p>
        </p:txBody>
      </p:sp>
      <p:pic>
        <p:nvPicPr>
          <p:cNvPr id="8" name="Immagine 7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9" name="Immagine 8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10" name="Immagine 9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1" name="Immagine 10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2" name="Immagine 11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3" name="Immagine 12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907703" y="1844824"/>
          <a:ext cx="5616625" cy="370356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1303"/>
                <a:gridCol w="2121945"/>
                <a:gridCol w="316838"/>
                <a:gridCol w="521330"/>
                <a:gridCol w="2125209"/>
              </a:tblGrid>
              <a:tr h="268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RImPRESA AZIENDE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RImPRESA GAS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48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Q.tà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Comune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Q.tà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Comune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8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Amatrice (RI)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 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Amatrice (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RI)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8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Accumoli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(RI)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Accumoli (RI)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15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Arquata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del Tronto (AP)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3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Arquata del Tronto (AP)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Montemonaco (AP)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Times New Roman"/>
                        </a:rPr>
                        <a:t>2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Montemonaco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(AP)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Montereale (AQ)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Garrano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Alto, Teramo (TE)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2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Teramo (TE)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Castel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Castagna (TE)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Castel Castagna (TE)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Cascia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(PG)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Arsita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(TE)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Monteleone di Spoleto (PG)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Civitella del Tronto (TE)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2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Castelluccio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di Norcia (PG)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Montorio al Vomano (TE)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Pievebovigliana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(MC)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Cellino Attanasio (TE)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Norcia (PG)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40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TOTALE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14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Garamond"/>
                        </a:rPr>
                        <a:t>TOTALE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403648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Distribuzione territoriale delle aziende sostenute dal Progetto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69269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/>
              <a:t>AZIENDE SOSTENUTE E SETTORI PRODUTTIVI</a:t>
            </a:r>
            <a:endParaRPr lang="it-IT" sz="1400" dirty="0" smtClean="0"/>
          </a:p>
        </p:txBody>
      </p:sp>
      <p:pic>
        <p:nvPicPr>
          <p:cNvPr id="8" name="Immagine 7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9" name="Immagine 8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10" name="Immagine 9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1" name="Immagine 10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2" name="Immagine 11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3" name="Immagine 12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436096" y="1556792"/>
            <a:ext cx="2736304" cy="448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dirty="0" smtClean="0"/>
              <a:t>Dall’inizio del progetto sono state contattate </a:t>
            </a:r>
            <a:r>
              <a:rPr lang="it-IT" sz="1200" b="1" dirty="0" smtClean="0"/>
              <a:t>60 attività </a:t>
            </a:r>
            <a:r>
              <a:rPr lang="it-IT" sz="1200" dirty="0" smtClean="0"/>
              <a:t>imprenditoriali</a:t>
            </a:r>
            <a:r>
              <a:rPr lang="it-IT" sz="1200" b="1" dirty="0" smtClean="0"/>
              <a:t>. </a:t>
            </a:r>
            <a:r>
              <a:rPr lang="it-IT" sz="1200" dirty="0" smtClean="0"/>
              <a:t>Le aziende sostenute nella produzione sono prevalentemente afferenti al </a:t>
            </a:r>
            <a:r>
              <a:rPr lang="it-IT" sz="1200" b="1" dirty="0" smtClean="0"/>
              <a:t>settore agricolo </a:t>
            </a:r>
            <a:r>
              <a:rPr lang="it-IT" sz="1200" dirty="0" smtClean="0"/>
              <a:t>e </a:t>
            </a:r>
            <a:r>
              <a:rPr lang="it-IT" sz="1200" b="1" dirty="0" smtClean="0"/>
              <a:t>zootecnico</a:t>
            </a:r>
            <a:r>
              <a:rPr lang="it-IT" sz="1200" dirty="0" smtClean="0"/>
              <a:t>, in ragione della predisposizione del territorio montano e pedemontano coinvolto e della storica vocazione della popolazione locale rispetto a tali settori. </a:t>
            </a:r>
          </a:p>
          <a:p>
            <a:pPr algn="just">
              <a:lnSpc>
                <a:spcPct val="150000"/>
              </a:lnSpc>
            </a:pPr>
            <a:r>
              <a:rPr lang="it-IT" sz="1200" dirty="0" smtClean="0"/>
              <a:t>Non mancano, tuttavia, tra le attività raggiunte, ditte individuali nei </a:t>
            </a:r>
            <a:r>
              <a:rPr lang="it-IT" sz="1200" b="1" dirty="0" smtClean="0"/>
              <a:t>settori dell’edilizia</a:t>
            </a:r>
            <a:r>
              <a:rPr lang="it-IT" sz="1200" dirty="0" smtClean="0"/>
              <a:t>, </a:t>
            </a:r>
            <a:r>
              <a:rPr lang="it-IT" sz="1200" b="1" dirty="0" smtClean="0"/>
              <a:t>dell’artigianato, dell’apicoltura, alimentare e commerciale.</a:t>
            </a:r>
            <a:endParaRPr lang="it-IT" sz="1200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683568" y="1700802"/>
          <a:ext cx="4320480" cy="403245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224"/>
                <a:gridCol w="216024"/>
                <a:gridCol w="1224136"/>
                <a:gridCol w="216024"/>
                <a:gridCol w="648072"/>
              </a:tblGrid>
              <a:tr h="4365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SETTORE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R.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AZIENDE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R.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Agricolo/Zootecnico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Apicoltura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Alimentare/Forno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10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Edile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Artigianato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9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Attività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professionali</a:t>
                      </a:r>
                    </a:p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Studio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tecnico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 Commerciale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600" b="1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14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pic>
        <p:nvPicPr>
          <p:cNvPr id="25" name="Immagine 24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872" y="6021288"/>
            <a:ext cx="648072" cy="648072"/>
          </a:xfrm>
          <a:prstGeom prst="rect">
            <a:avLst/>
          </a:prstGeom>
        </p:spPr>
      </p:pic>
      <p:pic>
        <p:nvPicPr>
          <p:cNvPr id="26" name="Immagine 25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3600" y="6165304"/>
            <a:ext cx="576064" cy="438906"/>
          </a:xfrm>
          <a:prstGeom prst="rect">
            <a:avLst/>
          </a:prstGeom>
        </p:spPr>
      </p:pic>
      <p:pic>
        <p:nvPicPr>
          <p:cNvPr id="27" name="Immagine 26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7776" y="6165122"/>
            <a:ext cx="720080" cy="414046"/>
          </a:xfrm>
          <a:prstGeom prst="rect">
            <a:avLst/>
          </a:prstGeom>
        </p:spPr>
      </p:pic>
      <p:pic>
        <p:nvPicPr>
          <p:cNvPr id="28" name="Immagine 27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1472" y="6093296"/>
            <a:ext cx="1078930" cy="580225"/>
          </a:xfrm>
          <a:prstGeom prst="rect">
            <a:avLst/>
          </a:prstGeom>
        </p:spPr>
      </p:pic>
      <p:pic>
        <p:nvPicPr>
          <p:cNvPr id="29" name="Immagine 28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6165304"/>
            <a:ext cx="576064" cy="513786"/>
          </a:xfrm>
          <a:prstGeom prst="rect">
            <a:avLst/>
          </a:prstGeom>
        </p:spPr>
      </p:pic>
      <p:pic>
        <p:nvPicPr>
          <p:cNvPr id="30" name="Immagine 29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5688" y="6112535"/>
            <a:ext cx="576064" cy="499109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107504" y="105273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TIPOLOGIA DEGLI INTERVENTI</a:t>
            </a:r>
          </a:p>
          <a:p>
            <a:pPr algn="ctr"/>
            <a:r>
              <a:rPr lang="it-IT" sz="2000" b="1" dirty="0" smtClean="0"/>
              <a:t> </a:t>
            </a:r>
          </a:p>
          <a:p>
            <a:pPr algn="ctr"/>
            <a:r>
              <a:rPr lang="it-IT" sz="2000" b="1" dirty="0" smtClean="0"/>
              <a:t>RImPRESA  aziende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771800" y="332656"/>
          <a:ext cx="5616624" cy="54445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8293"/>
                <a:gridCol w="931566"/>
                <a:gridCol w="3534677"/>
                <a:gridCol w="792088"/>
              </a:tblGrid>
              <a:tr h="325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SETTORE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BENI ACQUISTATI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VALORE €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475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Az.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Agricola Allevamento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Cisterna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gasolio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43.960,26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Mangime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Fieno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 erba medica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Mungitrice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Trattore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Az. Agricole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Pastorizzatore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29.156,01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Casetta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legno 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Rete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elettrosaldata e pali in legno per recinzione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Laboratorio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 per lavorazione di frutta e verdura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Silos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stoccaggio cereali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Strumenti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apicoltori - smielatore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Minicaseificio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ATS Az. Agricole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Spese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consulenza 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38.519,99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Furgone 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Scavaraccogli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patate  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Strumenti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apicoltori - smielatore 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Artigiani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Scaffalatura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6.342,23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Rete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elettrosaldata 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Gruppi elettrogeni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Saldatrice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Pannelli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coibentazione container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Commercianti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Impastatrice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planetaria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8.686,40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Casetta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stagionatura formaggi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Fornitori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Acquisto forniture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22.823,36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757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169" marR="5169" marT="5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149.488,25</a:t>
                      </a:r>
                    </a:p>
                  </a:txBody>
                  <a:tcPr marL="5169" marR="5169" marT="5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mpresa Logo traspare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6264" cy="464138"/>
          </a:xfrm>
          <a:prstGeom prst="rect">
            <a:avLst/>
          </a:prstGeom>
        </p:spPr>
      </p:pic>
      <p:pic>
        <p:nvPicPr>
          <p:cNvPr id="8" name="Immagine 7" descr="logo_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021288"/>
            <a:ext cx="648072" cy="648072"/>
          </a:xfrm>
          <a:prstGeom prst="rect">
            <a:avLst/>
          </a:prstGeom>
        </p:spPr>
      </p:pic>
      <p:pic>
        <p:nvPicPr>
          <p:cNvPr id="9" name="Immagine 8" descr="logo_af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576064" cy="438906"/>
          </a:xfrm>
          <a:prstGeom prst="rect">
            <a:avLst/>
          </a:prstGeom>
        </p:spPr>
      </p:pic>
      <p:pic>
        <p:nvPicPr>
          <p:cNvPr id="10" name="Immagine 9" descr="LOGO_AIPEC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6165122"/>
            <a:ext cx="720080" cy="414046"/>
          </a:xfrm>
          <a:prstGeom prst="rect">
            <a:avLst/>
          </a:prstGeom>
        </p:spPr>
      </p:pic>
      <p:pic>
        <p:nvPicPr>
          <p:cNvPr id="11" name="Immagine 10" descr="logo_A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1078930" cy="580225"/>
          </a:xfrm>
          <a:prstGeom prst="rect">
            <a:avLst/>
          </a:prstGeom>
        </p:spPr>
      </p:pic>
      <p:pic>
        <p:nvPicPr>
          <p:cNvPr id="12" name="Immagine 11" descr="Logo_B&amp;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8352" y="6165304"/>
            <a:ext cx="576064" cy="513786"/>
          </a:xfrm>
          <a:prstGeom prst="rect">
            <a:avLst/>
          </a:prstGeom>
        </p:spPr>
      </p:pic>
      <p:pic>
        <p:nvPicPr>
          <p:cNvPr id="13" name="Immagine 12" descr="logo_focola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6112535"/>
            <a:ext cx="576064" cy="49910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051720" y="260648"/>
            <a:ext cx="5472608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/>
              <a:t>RImPRESA </a:t>
            </a:r>
            <a:r>
              <a:rPr lang="it-IT" sz="2000" b="1" dirty="0" smtClean="0"/>
              <a:t>– </a:t>
            </a:r>
            <a:r>
              <a:rPr lang="it-IT" sz="2000" b="1" dirty="0" smtClean="0"/>
              <a:t>GAS</a:t>
            </a:r>
            <a:endParaRPr lang="it-IT" sz="2000" b="1" dirty="0" smtClean="0"/>
          </a:p>
        </p:txBody>
      </p:sp>
      <p:pic>
        <p:nvPicPr>
          <p:cNvPr id="16" name="Immagine 1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BBD583D-2A9D-4CFE-BA6D-BE938334F9B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1130289"/>
            <a:ext cx="4248472" cy="2802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467544" y="1196752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400" b="1" dirty="0" smtClean="0"/>
              <a:t>Iscritti  ai GAS: </a:t>
            </a:r>
            <a:endParaRPr lang="it-IT" sz="1400" b="1" dirty="0" smtClean="0"/>
          </a:p>
          <a:p>
            <a:pPr lvl="0" algn="just"/>
            <a:r>
              <a:rPr lang="it-IT" sz="1400" dirty="0" smtClean="0"/>
              <a:t>108 persone/famiglie.</a:t>
            </a:r>
          </a:p>
          <a:p>
            <a:pPr lvl="0" algn="just"/>
            <a:endParaRPr lang="it-IT" sz="1400" dirty="0" smtClean="0"/>
          </a:p>
          <a:p>
            <a:pPr lvl="0" algn="just"/>
            <a:r>
              <a:rPr lang="it-IT" sz="1400" b="1" dirty="0" smtClean="0"/>
              <a:t>F</a:t>
            </a:r>
            <a:r>
              <a:rPr lang="it-IT" sz="1400" b="1" dirty="0" smtClean="0"/>
              <a:t>amiglie raggiunte: </a:t>
            </a:r>
          </a:p>
          <a:p>
            <a:pPr lvl="0" algn="just"/>
            <a:r>
              <a:rPr lang="it-IT" sz="1400" dirty="0" smtClean="0"/>
              <a:t>200 circa molte </a:t>
            </a:r>
            <a:r>
              <a:rPr lang="it-IT" sz="1400" dirty="0" smtClean="0"/>
              <a:t>persone raccolgono ordini anche per conto di altri. </a:t>
            </a:r>
            <a:endParaRPr lang="it-IT" sz="1400" dirty="0"/>
          </a:p>
        </p:txBody>
      </p:sp>
      <p:pic>
        <p:nvPicPr>
          <p:cNvPr id="18" name="Immagine 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85D57A9-8C95-4661-BFD3-2929B0B4F19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3088882"/>
            <a:ext cx="3384376" cy="228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ttangolo 18"/>
          <p:cNvSpPr/>
          <p:nvPr/>
        </p:nvSpPr>
        <p:spPr>
          <a:xfrm>
            <a:off x="4067944" y="4221088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 smtClean="0"/>
              <a:t>Zona di provenienza</a:t>
            </a:r>
            <a:r>
              <a:rPr lang="it-IT" sz="1400" dirty="0" smtClean="0"/>
              <a:t>: </a:t>
            </a:r>
          </a:p>
          <a:p>
            <a:pPr lvl="0" algn="just"/>
            <a:r>
              <a:rPr lang="it-IT" sz="1400" dirty="0" smtClean="0"/>
              <a:t>Castelli Romani, Roma e provincia, Ascoli e provincia. Bergamo e Padova (un gruppo di famiglie che ha ordinato 2 volte </a:t>
            </a:r>
            <a:r>
              <a:rPr lang="it-IT" sz="1400" dirty="0" smtClean="0"/>
              <a:t>per </a:t>
            </a:r>
            <a:r>
              <a:rPr lang="it-IT" sz="1400" dirty="0" smtClean="0"/>
              <a:t>un totale di € 3000 finora).</a:t>
            </a:r>
            <a:endParaRPr lang="it-I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1166</Words>
  <Application>Microsoft Office PowerPoint</Application>
  <PresentationFormat>Presentazione su schermo (4:3)</PresentationFormat>
  <Paragraphs>260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Loggia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Stefania Nardelli</dc:creator>
  <cp:lastModifiedBy>Stefania Nardelli</cp:lastModifiedBy>
  <cp:revision>117</cp:revision>
  <dcterms:created xsi:type="dcterms:W3CDTF">2017-06-09T12:47:54Z</dcterms:created>
  <dcterms:modified xsi:type="dcterms:W3CDTF">2017-10-19T02:51:31Z</dcterms:modified>
</cp:coreProperties>
</file>