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57" r:id="rId4"/>
    <p:sldId id="290" r:id="rId5"/>
    <p:sldId id="273" r:id="rId6"/>
    <p:sldId id="265" r:id="rId7"/>
    <p:sldId id="263" r:id="rId8"/>
    <p:sldId id="264" r:id="rId9"/>
    <p:sldId id="274" r:id="rId10"/>
    <p:sldId id="291" r:id="rId11"/>
    <p:sldId id="292" r:id="rId12"/>
    <p:sldId id="293" r:id="rId13"/>
    <p:sldId id="294" r:id="rId14"/>
    <p:sldId id="295" r:id="rId15"/>
  </p:sldIdLst>
  <p:sldSz cx="16256000" cy="10160000"/>
  <p:notesSz cx="16256000" cy="10160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04" y="-1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508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9207500" y="0"/>
            <a:ext cx="7045325" cy="508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31C39-FD2F-9846-8833-D6FC476DAC82}" type="datetimeFigureOut">
              <a:rPr lang="it-IT" smtClean="0"/>
              <a:t>25/01/18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650413"/>
            <a:ext cx="7043738" cy="50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9207500" y="9650413"/>
            <a:ext cx="7045325" cy="50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8CFC4-2D61-834D-8DCE-39B0234913F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9021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508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508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BA040-7D43-614E-9897-810D953B6D25}" type="datetimeFigureOut">
              <a:rPr lang="it-IT" smtClean="0"/>
              <a:t>25/01/18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080000" y="762000"/>
            <a:ext cx="6096000" cy="3810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625600" y="4826000"/>
            <a:ext cx="13004800" cy="4572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650413"/>
            <a:ext cx="7043738" cy="50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9207500" y="9650413"/>
            <a:ext cx="7045325" cy="50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ECAE7-710F-D644-9800-820B92ED81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366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3149600"/>
            <a:ext cx="1381760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689600"/>
            <a:ext cx="1137920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EA2C-A4F4-C64F-8E3E-DCC474C82325}" type="datetime1">
              <a:rPr lang="it-IT" smtClean="0"/>
              <a:t>25/01/18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1404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C4E0B-BCBB-F545-A219-D7A2AA3374E4}" type="datetime1">
              <a:rPr lang="it-IT" smtClean="0"/>
              <a:t>25/01/18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1404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336800"/>
            <a:ext cx="7071360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336800"/>
            <a:ext cx="7071360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655A5-BBAF-4B44-946E-A31A6D194D03}" type="datetime1">
              <a:rPr lang="it-IT" smtClean="0"/>
              <a:t>25/01/18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1404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EB03B-E1D3-0D4D-879D-A5752D386D5B}" type="datetime1">
              <a:rPr lang="it-IT" smtClean="0"/>
              <a:t>25/01/18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D5F1B-5107-4B4F-AAB3-7DFF5595C220}" type="datetime1">
              <a:rPr lang="it-IT" smtClean="0"/>
              <a:t>25/01/18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94211" y="1007884"/>
            <a:ext cx="6467576" cy="726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41404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52600" y="3388131"/>
            <a:ext cx="12750800" cy="290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9448800"/>
            <a:ext cx="520192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9448800"/>
            <a:ext cx="373888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144C-8E40-8747-837C-74E6109C1CA2}" type="datetime1">
              <a:rPr lang="it-IT" smtClean="0"/>
              <a:t>25/01/18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9448800"/>
            <a:ext cx="373888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317500" y="2936860"/>
            <a:ext cx="15621000" cy="61683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0"/>
              </a:spcBef>
            </a:pPr>
            <a:r>
              <a:rPr sz="4000" b="1" dirty="0">
                <a:solidFill>
                  <a:srgbClr val="FFFFFF"/>
                </a:solidFill>
                <a:latin typeface="Georgia"/>
                <a:cs typeface="Georgia"/>
              </a:rPr>
              <a:t>Lavoro, </a:t>
            </a:r>
            <a:r>
              <a:rPr sz="4000" b="1" spc="60" dirty="0">
                <a:solidFill>
                  <a:srgbClr val="FFFFFF"/>
                </a:solidFill>
                <a:latin typeface="Georgia"/>
                <a:cs typeface="Georgia"/>
              </a:rPr>
              <a:t>famiglia,</a:t>
            </a:r>
            <a:r>
              <a:rPr sz="4000" b="1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4000" b="1" spc="35" dirty="0">
                <a:solidFill>
                  <a:srgbClr val="FFFFFF"/>
                </a:solidFill>
                <a:latin typeface="Georgia"/>
                <a:cs typeface="Georgia"/>
              </a:rPr>
              <a:t>territorio</a:t>
            </a:r>
            <a:endParaRPr sz="4000" b="1"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622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040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44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44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186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440" y="735076"/>
                </a:lnTo>
                <a:lnTo>
                  <a:pt x="1214373" y="720623"/>
                </a:lnTo>
                <a:lnTo>
                  <a:pt x="1217186" y="717994"/>
                </a:lnTo>
                <a:close/>
              </a:path>
              <a:path w="16256000" h="848360">
                <a:moveTo>
                  <a:pt x="1225622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186" y="717994"/>
                </a:lnTo>
                <a:lnTo>
                  <a:pt x="1225622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040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1292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1292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59692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903" y="0"/>
                </a:moveTo>
                <a:lnTo>
                  <a:pt x="0" y="0"/>
                </a:lnTo>
                <a:lnTo>
                  <a:pt x="0" y="42494"/>
                </a:lnTo>
                <a:lnTo>
                  <a:pt x="43903" y="42494"/>
                </a:lnTo>
                <a:lnTo>
                  <a:pt x="43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1647280" y="1007884"/>
            <a:ext cx="13105456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100"/>
              </a:spcBef>
            </a:pPr>
            <a:r>
              <a:rPr lang="it-IT" b="1" spc="-225" dirty="0" smtClean="0"/>
              <a:t>LAVORO, </a:t>
            </a:r>
            <a:r>
              <a:rPr b="1" spc="-225" dirty="0" smtClean="0"/>
              <a:t>UN </a:t>
            </a:r>
            <a:r>
              <a:rPr b="1" spc="-180" dirty="0"/>
              <a:t>PIANO </a:t>
            </a:r>
            <a:r>
              <a:rPr b="1" spc="-200" dirty="0"/>
              <a:t>PER </a:t>
            </a:r>
            <a:r>
              <a:rPr b="1" spc="-160" dirty="0"/>
              <a:t>IL</a:t>
            </a:r>
            <a:r>
              <a:rPr b="1" spc="-220" dirty="0"/>
              <a:t> </a:t>
            </a:r>
            <a:r>
              <a:rPr b="1" spc="-215" dirty="0" smtClean="0"/>
              <a:t>PAESE</a:t>
            </a:r>
            <a:r>
              <a:rPr lang="it-IT" spc="-215" dirty="0" smtClean="0"/>
              <a:t/>
            </a:r>
            <a:br>
              <a:rPr lang="it-IT" spc="-215" dirty="0" smtClean="0"/>
            </a:br>
            <a:endParaRPr spc="-215" dirty="0"/>
          </a:p>
        </p:txBody>
      </p:sp>
      <p:sp>
        <p:nvSpPr>
          <p:cNvPr id="27" name="object 27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34" y="682675"/>
                </a:lnTo>
                <a:lnTo>
                  <a:pt x="2434005" y="659028"/>
                </a:lnTo>
                <a:lnTo>
                  <a:pt x="2342007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2" y="651475"/>
                </a:lnTo>
                <a:lnTo>
                  <a:pt x="2113678" y="650570"/>
                </a:lnTo>
                <a:lnTo>
                  <a:pt x="2110676" y="651141"/>
                </a:lnTo>
                <a:lnTo>
                  <a:pt x="2103677" y="653951"/>
                </a:lnTo>
                <a:lnTo>
                  <a:pt x="2092118" y="658858"/>
                </a:lnTo>
                <a:lnTo>
                  <a:pt x="2081297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19" y="673633"/>
                </a:lnTo>
                <a:lnTo>
                  <a:pt x="2052420" y="661781"/>
                </a:lnTo>
                <a:lnTo>
                  <a:pt x="2040861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64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32" y="86385"/>
                </a:lnTo>
                <a:lnTo>
                  <a:pt x="1924532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40" y="0"/>
                </a:lnTo>
                <a:lnTo>
                  <a:pt x="1837740" y="42481"/>
                </a:lnTo>
                <a:lnTo>
                  <a:pt x="1794840" y="42481"/>
                </a:lnTo>
                <a:lnTo>
                  <a:pt x="1794840" y="86385"/>
                </a:lnTo>
                <a:lnTo>
                  <a:pt x="1837740" y="86385"/>
                </a:lnTo>
                <a:lnTo>
                  <a:pt x="1837740" y="184137"/>
                </a:lnTo>
                <a:lnTo>
                  <a:pt x="1815038" y="203696"/>
                </a:lnTo>
                <a:lnTo>
                  <a:pt x="1807911" y="231098"/>
                </a:lnTo>
                <a:lnTo>
                  <a:pt x="1809019" y="255496"/>
                </a:lnTo>
                <a:lnTo>
                  <a:pt x="1811020" y="266039"/>
                </a:lnTo>
                <a:lnTo>
                  <a:pt x="1774215" y="266039"/>
                </a:lnTo>
                <a:lnTo>
                  <a:pt x="1774215" y="438213"/>
                </a:lnTo>
                <a:lnTo>
                  <a:pt x="1629638" y="438213"/>
                </a:lnTo>
                <a:lnTo>
                  <a:pt x="1598091" y="411937"/>
                </a:lnTo>
                <a:lnTo>
                  <a:pt x="1567865" y="427710"/>
                </a:lnTo>
                <a:lnTo>
                  <a:pt x="1445641" y="427710"/>
                </a:lnTo>
                <a:lnTo>
                  <a:pt x="1339176" y="480275"/>
                </a:lnTo>
                <a:lnTo>
                  <a:pt x="1339176" y="511822"/>
                </a:lnTo>
                <a:lnTo>
                  <a:pt x="1287919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51" y="607771"/>
                </a:lnTo>
                <a:lnTo>
                  <a:pt x="1056601" y="611708"/>
                </a:lnTo>
                <a:lnTo>
                  <a:pt x="1001395" y="590677"/>
                </a:lnTo>
                <a:lnTo>
                  <a:pt x="950137" y="595934"/>
                </a:lnTo>
                <a:lnTo>
                  <a:pt x="909396" y="582790"/>
                </a:lnTo>
                <a:lnTo>
                  <a:pt x="802932" y="627481"/>
                </a:lnTo>
                <a:lnTo>
                  <a:pt x="742480" y="620915"/>
                </a:lnTo>
                <a:lnTo>
                  <a:pt x="733272" y="655078"/>
                </a:lnTo>
                <a:lnTo>
                  <a:pt x="682015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/>
          <p:cNvSpPr txBox="1"/>
          <p:nvPr/>
        </p:nvSpPr>
        <p:spPr>
          <a:xfrm>
            <a:off x="341258" y="4722810"/>
            <a:ext cx="15621000" cy="61683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0"/>
              </a:spcBef>
            </a:pPr>
            <a:r>
              <a:rPr lang="it-IT" sz="4000" b="1" dirty="0" smtClean="0">
                <a:solidFill>
                  <a:srgbClr val="FFFFFF"/>
                </a:solidFill>
                <a:latin typeface="Georgia"/>
                <a:cs typeface="Georgia"/>
              </a:rPr>
              <a:t>Gli impegni della Comunità ecclesiale italiana</a:t>
            </a:r>
            <a:endParaRPr sz="4000" b="1">
              <a:latin typeface="Georgia"/>
              <a:cs typeface="Georgia"/>
            </a:endParaRPr>
          </a:p>
        </p:txBody>
      </p:sp>
      <p:sp>
        <p:nvSpPr>
          <p:cNvPr id="32" name="object 10"/>
          <p:cNvSpPr txBox="1"/>
          <p:nvPr/>
        </p:nvSpPr>
        <p:spPr>
          <a:xfrm>
            <a:off x="198382" y="6580198"/>
            <a:ext cx="15621000" cy="61683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0"/>
              </a:spcBef>
            </a:pPr>
            <a:r>
              <a:rPr lang="it-IT" sz="4000" b="1" dirty="0" smtClean="0">
                <a:solidFill>
                  <a:srgbClr val="FFFFFF"/>
                </a:solidFill>
                <a:latin typeface="Georgia"/>
                <a:cs typeface="Georgia"/>
              </a:rPr>
              <a:t>Trenta passi necessari</a:t>
            </a:r>
            <a:endParaRPr sz="4000" b="1">
              <a:latin typeface="Georgia"/>
              <a:cs typeface="Georg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700296" y="2865422"/>
            <a:ext cx="1000132" cy="20643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271668" y="5365752"/>
            <a:ext cx="1643074" cy="19671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26"/>
          <p:cNvSpPr txBox="1">
            <a:spLocks/>
          </p:cNvSpPr>
          <p:nvPr/>
        </p:nvSpPr>
        <p:spPr>
          <a:xfrm>
            <a:off x="1412828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34" name="object 10"/>
          <p:cNvSpPr txBox="1"/>
          <p:nvPr/>
        </p:nvSpPr>
        <p:spPr>
          <a:xfrm>
            <a:off x="198382" y="8294710"/>
            <a:ext cx="15621000" cy="61683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0"/>
              </a:spcBef>
            </a:pPr>
            <a:r>
              <a:rPr lang="it-IT" sz="4000" b="1" dirty="0" smtClean="0">
                <a:solidFill>
                  <a:srgbClr val="FFFFFF"/>
                </a:solidFill>
                <a:latin typeface="Georgia"/>
                <a:cs typeface="Georgia"/>
              </a:rPr>
              <a:t>Quattro proposte specifiche al Governo Italiano</a:t>
            </a:r>
            <a:endParaRPr sz="4000" b="1">
              <a:latin typeface="Georgia"/>
              <a:cs typeface="Georgia"/>
            </a:endParaRPr>
          </a:p>
        </p:txBody>
      </p:sp>
      <p:sp>
        <p:nvSpPr>
          <p:cNvPr id="35" name="object 8"/>
          <p:cNvSpPr/>
          <p:nvPr/>
        </p:nvSpPr>
        <p:spPr>
          <a:xfrm>
            <a:off x="14485982" y="7866082"/>
            <a:ext cx="1292455" cy="148442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3773429" y="7461309"/>
            <a:ext cx="2027681" cy="24275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67160" y="3639840"/>
            <a:ext cx="15216294" cy="413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0" indent="-571500">
              <a:buFontTx/>
              <a:buChar char="•"/>
            </a:pPr>
            <a:r>
              <a:rPr lang="it-IT" sz="4000" b="1" dirty="0" smtClean="0"/>
              <a:t>Capacità </a:t>
            </a:r>
            <a:r>
              <a:rPr lang="it-IT" sz="4000" b="1" dirty="0"/>
              <a:t>di creare valore economico e con esso posti di </a:t>
            </a:r>
            <a:r>
              <a:rPr lang="it-IT" sz="4000" b="1" dirty="0" smtClean="0"/>
              <a:t>lavoro</a:t>
            </a:r>
          </a:p>
          <a:p>
            <a:pPr marL="571500" indent="-571500">
              <a:buFontTx/>
              <a:buChar char="•"/>
            </a:pPr>
            <a:r>
              <a:rPr lang="it-IT" sz="4000" b="1" dirty="0" smtClean="0"/>
              <a:t>Originalità</a:t>
            </a:r>
            <a:r>
              <a:rPr lang="it-IT" sz="3600" dirty="0" smtClean="0"/>
              <a:t> </a:t>
            </a:r>
            <a:r>
              <a:rPr lang="it-IT" sz="3600" dirty="0"/>
              <a:t>(l’iniziativa introduce una nuova tipologia di impresa sostenibile o rappresenta la frontiera e il vertice avanzato di una tipologia tradizionale a cui le altre unità del settore potrebbero ispirarsi</a:t>
            </a:r>
            <a:r>
              <a:rPr lang="it-IT" sz="3600" dirty="0" smtClean="0"/>
              <a:t>)</a:t>
            </a:r>
          </a:p>
          <a:p>
            <a:pPr marL="571500" indent="-571500">
              <a:buFontTx/>
              <a:buChar char="•"/>
            </a:pPr>
            <a:r>
              <a:rPr lang="it-IT" sz="4000" b="1" dirty="0" smtClean="0"/>
              <a:t>Riproducibilità</a:t>
            </a:r>
            <a:r>
              <a:rPr lang="it-IT" sz="3600" b="1" dirty="0" smtClean="0"/>
              <a:t> </a:t>
            </a:r>
            <a:r>
              <a:rPr lang="it-IT" sz="3600" dirty="0"/>
              <a:t>(</a:t>
            </a:r>
            <a:r>
              <a:rPr lang="it-IT" sz="3600" dirty="0" err="1"/>
              <a:t>generatività</a:t>
            </a:r>
            <a:r>
              <a:rPr lang="it-IT" sz="3600" dirty="0"/>
              <a:t> e fertilità possibile dell’idea su altri territori</a:t>
            </a:r>
            <a:r>
              <a:rPr lang="it-IT" sz="3600" dirty="0" smtClean="0"/>
              <a:t>)</a:t>
            </a:r>
          </a:p>
          <a:p>
            <a:pPr marL="571500" indent="-571500">
              <a:buFontTx/>
              <a:buChar char="•"/>
            </a:pPr>
            <a:r>
              <a:rPr lang="it-IT" sz="4000" b="1" dirty="0" smtClean="0"/>
              <a:t>Risultati </a:t>
            </a:r>
            <a:r>
              <a:rPr lang="it-IT" sz="4000" b="1" dirty="0"/>
              <a:t>documentati e già maturati nel tempo </a:t>
            </a:r>
            <a:r>
              <a:rPr lang="it-IT" sz="3600" dirty="0" smtClean="0"/>
              <a:t>(buone </a:t>
            </a:r>
            <a:r>
              <a:rPr lang="it-IT" sz="3600" dirty="0"/>
              <a:t>pratiche non buoni progetti</a:t>
            </a:r>
            <a:r>
              <a:rPr lang="it-IT" sz="3600" dirty="0" smtClean="0"/>
              <a:t>)</a:t>
            </a:r>
            <a:endParaRPr lang="it-IT" sz="3600" dirty="0"/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622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040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44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44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186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440" y="735076"/>
                </a:lnTo>
                <a:lnTo>
                  <a:pt x="1214373" y="720623"/>
                </a:lnTo>
                <a:lnTo>
                  <a:pt x="1217186" y="717994"/>
                </a:lnTo>
                <a:close/>
              </a:path>
              <a:path w="16256000" h="848360">
                <a:moveTo>
                  <a:pt x="1225622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186" y="717994"/>
                </a:lnTo>
                <a:lnTo>
                  <a:pt x="1225622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040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1292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1292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59692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903" y="0"/>
                </a:moveTo>
                <a:lnTo>
                  <a:pt x="0" y="0"/>
                </a:lnTo>
                <a:lnTo>
                  <a:pt x="0" y="42494"/>
                </a:lnTo>
                <a:lnTo>
                  <a:pt x="43903" y="42494"/>
                </a:lnTo>
                <a:lnTo>
                  <a:pt x="43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lang="it-IT" sz="2400" i="1" u="heavy" spc="5" dirty="0" smtClean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buone pratiche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	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34" y="682675"/>
                </a:lnTo>
                <a:lnTo>
                  <a:pt x="2434005" y="659028"/>
                </a:lnTo>
                <a:lnTo>
                  <a:pt x="2342007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2" y="651475"/>
                </a:lnTo>
                <a:lnTo>
                  <a:pt x="2113678" y="650570"/>
                </a:lnTo>
                <a:lnTo>
                  <a:pt x="2110676" y="651141"/>
                </a:lnTo>
                <a:lnTo>
                  <a:pt x="2103677" y="653951"/>
                </a:lnTo>
                <a:lnTo>
                  <a:pt x="2092118" y="658858"/>
                </a:lnTo>
                <a:lnTo>
                  <a:pt x="2081297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19" y="673633"/>
                </a:lnTo>
                <a:lnTo>
                  <a:pt x="2052420" y="661781"/>
                </a:lnTo>
                <a:lnTo>
                  <a:pt x="2040861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64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32" y="86385"/>
                </a:lnTo>
                <a:lnTo>
                  <a:pt x="1924532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40" y="0"/>
                </a:lnTo>
                <a:lnTo>
                  <a:pt x="1837740" y="42481"/>
                </a:lnTo>
                <a:lnTo>
                  <a:pt x="1794840" y="42481"/>
                </a:lnTo>
                <a:lnTo>
                  <a:pt x="1794840" y="86385"/>
                </a:lnTo>
                <a:lnTo>
                  <a:pt x="1837740" y="86385"/>
                </a:lnTo>
                <a:lnTo>
                  <a:pt x="1837740" y="184137"/>
                </a:lnTo>
                <a:lnTo>
                  <a:pt x="1815038" y="203696"/>
                </a:lnTo>
                <a:lnTo>
                  <a:pt x="1807911" y="231098"/>
                </a:lnTo>
                <a:lnTo>
                  <a:pt x="1809019" y="255496"/>
                </a:lnTo>
                <a:lnTo>
                  <a:pt x="1811020" y="266039"/>
                </a:lnTo>
                <a:lnTo>
                  <a:pt x="1774215" y="266039"/>
                </a:lnTo>
                <a:lnTo>
                  <a:pt x="1774215" y="438213"/>
                </a:lnTo>
                <a:lnTo>
                  <a:pt x="1629638" y="438213"/>
                </a:lnTo>
                <a:lnTo>
                  <a:pt x="1598091" y="411937"/>
                </a:lnTo>
                <a:lnTo>
                  <a:pt x="1567865" y="427710"/>
                </a:lnTo>
                <a:lnTo>
                  <a:pt x="1445641" y="427710"/>
                </a:lnTo>
                <a:lnTo>
                  <a:pt x="1339176" y="480275"/>
                </a:lnTo>
                <a:lnTo>
                  <a:pt x="1339176" y="511822"/>
                </a:lnTo>
                <a:lnTo>
                  <a:pt x="1287919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51" y="607771"/>
                </a:lnTo>
                <a:lnTo>
                  <a:pt x="1056601" y="611708"/>
                </a:lnTo>
                <a:lnTo>
                  <a:pt x="1001395" y="590677"/>
                </a:lnTo>
                <a:lnTo>
                  <a:pt x="950137" y="595934"/>
                </a:lnTo>
                <a:lnTo>
                  <a:pt x="909396" y="582790"/>
                </a:lnTo>
                <a:lnTo>
                  <a:pt x="802932" y="627481"/>
                </a:lnTo>
                <a:lnTo>
                  <a:pt x="742480" y="620915"/>
                </a:lnTo>
                <a:lnTo>
                  <a:pt x="733272" y="655078"/>
                </a:lnTo>
                <a:lnTo>
                  <a:pt x="682015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/>
          <p:cNvSpPr txBox="1"/>
          <p:nvPr/>
        </p:nvSpPr>
        <p:spPr>
          <a:xfrm>
            <a:off x="341258" y="2743146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b="1" spc="25" dirty="0" smtClean="0">
                <a:solidFill>
                  <a:srgbClr val="FFFFFF"/>
                </a:solidFill>
                <a:latin typeface="Georgia"/>
                <a:cs typeface="Georgia"/>
              </a:rPr>
              <a:t>500 Buone pratiche </a:t>
            </a:r>
            <a:endParaRPr lang="it-IT" sz="4500" b="1" dirty="0">
              <a:latin typeface="Georgia"/>
              <a:cs typeface="Georgia"/>
            </a:endParaRPr>
          </a:p>
        </p:txBody>
      </p:sp>
      <p:sp>
        <p:nvSpPr>
          <p:cNvPr id="36" name="object 26"/>
          <p:cNvSpPr txBox="1">
            <a:spLocks/>
          </p:cNvSpPr>
          <p:nvPr/>
        </p:nvSpPr>
        <p:spPr>
          <a:xfrm>
            <a:off x="4698976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37" name="object 26"/>
          <p:cNvSpPr txBox="1">
            <a:spLocks/>
          </p:cNvSpPr>
          <p:nvPr/>
        </p:nvSpPr>
        <p:spPr>
          <a:xfrm>
            <a:off x="1412828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664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071216" y="2055664"/>
            <a:ext cx="14185576" cy="7394754"/>
          </a:xfrm>
          <a:prstGeom prst="rect">
            <a:avLst/>
          </a:prstGeom>
        </p:spPr>
        <p:txBody>
          <a:bodyPr lIns="126791" tIns="63395" rIns="126791" bIns="63395">
            <a:noAutofit/>
          </a:bodyPr>
          <a:lstStyle/>
          <a:p>
            <a:pPr marL="571500" indent="-571500">
              <a:buFontTx/>
              <a:buChar char="•"/>
            </a:pPr>
            <a:r>
              <a:rPr lang="it-IT" sz="4000" dirty="0" smtClean="0"/>
              <a:t>Imprese sostenibili di successo integrate col territorio che avviano imprese sociali locali</a:t>
            </a:r>
          </a:p>
          <a:p>
            <a:pPr marL="571500" indent="-571500">
              <a:buFontTx/>
              <a:buChar char="•"/>
            </a:pPr>
            <a:r>
              <a:rPr lang="it-IT" sz="4000" dirty="0" smtClean="0"/>
              <a:t>Modularità orari di lavoro grazie ad opportunità di conciliazione lavoro-famiglia offerte dalla rete</a:t>
            </a:r>
          </a:p>
          <a:p>
            <a:pPr marL="571500" indent="-571500">
              <a:buFontTx/>
              <a:buChar char="•"/>
            </a:pPr>
            <a:r>
              <a:rPr lang="it-IT" sz="4000" dirty="0" smtClean="0"/>
              <a:t>Socio-sanitario di massima qualità che risponde a domanda </a:t>
            </a:r>
            <a:r>
              <a:rPr lang="it-IT" sz="4000" dirty="0" err="1" smtClean="0"/>
              <a:t>generatività</a:t>
            </a:r>
            <a:r>
              <a:rPr lang="it-IT" sz="4000" dirty="0" smtClean="0"/>
              <a:t> longevi attraverso incontro tra generazioni e non solo</a:t>
            </a:r>
          </a:p>
          <a:p>
            <a:pPr marL="571500" indent="-571500">
              <a:buFontTx/>
              <a:buChar char="•"/>
            </a:pPr>
            <a:r>
              <a:rPr lang="it-IT" sz="4000" dirty="0" smtClean="0"/>
              <a:t>Cooperative reinserimento lavoro che non assistono ma valorizzano e trasformano in vantaggio competitivo le diverse abilità delle categorie svantaggiate</a:t>
            </a:r>
          </a:p>
          <a:p>
            <a:pPr marL="571500" indent="-571500">
              <a:buFontTx/>
              <a:buChar char="•"/>
            </a:pPr>
            <a:r>
              <a:rPr lang="it-IT" sz="4000" dirty="0" smtClean="0"/>
              <a:t>Realtà di servizio al mondo delle imprese artigiane</a:t>
            </a:r>
          </a:p>
        </p:txBody>
      </p:sp>
      <p:sp>
        <p:nvSpPr>
          <p:cNvPr id="4" name="object 10"/>
          <p:cNvSpPr txBox="1"/>
          <p:nvPr/>
        </p:nvSpPr>
        <p:spPr>
          <a:xfrm>
            <a:off x="423144" y="1119560"/>
            <a:ext cx="15621000" cy="73994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800" b="1" dirty="0">
                <a:solidFill>
                  <a:schemeClr val="bg1"/>
                </a:solidFill>
                <a:latin typeface="Georgia"/>
                <a:cs typeface="Georgia"/>
              </a:rPr>
              <a:t>Sintesi tipologie </a:t>
            </a:r>
            <a:r>
              <a:rPr lang="it-IT" sz="4500" b="1" spc="25" dirty="0" smtClean="0">
                <a:solidFill>
                  <a:srgbClr val="FFFFFF"/>
                </a:solidFill>
                <a:latin typeface="Georgia"/>
                <a:cs typeface="Georgia"/>
              </a:rPr>
              <a:t>500 Buone pratiche (1) </a:t>
            </a:r>
            <a:endParaRPr lang="it-IT" sz="4500" b="1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479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143224" y="2271688"/>
            <a:ext cx="14020800" cy="6446427"/>
          </a:xfrm>
          <a:prstGeom prst="rect">
            <a:avLst/>
          </a:prstGeom>
        </p:spPr>
        <p:txBody>
          <a:bodyPr lIns="126791" tIns="63395" rIns="126791" bIns="63395"/>
          <a:lstStyle/>
          <a:p>
            <a:pPr marL="571500" indent="-571500">
              <a:buFontTx/>
              <a:buChar char="•"/>
            </a:pPr>
            <a:r>
              <a:rPr lang="it-IT" sz="4000" dirty="0" smtClean="0"/>
              <a:t>Consorzi </a:t>
            </a:r>
            <a:r>
              <a:rPr lang="it-IT" sz="4000" dirty="0"/>
              <a:t>virtuosi che massimizzano le opportunità di </a:t>
            </a:r>
            <a:r>
              <a:rPr lang="it-IT" sz="4000" dirty="0" err="1"/>
              <a:t>superadditività</a:t>
            </a:r>
            <a:r>
              <a:rPr lang="it-IT" sz="4000" dirty="0"/>
              <a:t> derivanti dalla </a:t>
            </a:r>
            <a:r>
              <a:rPr lang="it-IT" sz="4000" dirty="0" smtClean="0"/>
              <a:t>cooperazione</a:t>
            </a:r>
          </a:p>
          <a:p>
            <a:endParaRPr lang="it-IT" sz="4000" dirty="0"/>
          </a:p>
          <a:p>
            <a:pPr marL="571500" indent="-571500">
              <a:buFontTx/>
              <a:buChar char="•"/>
            </a:pPr>
            <a:r>
              <a:rPr lang="it-IT" sz="4000" dirty="0" smtClean="0"/>
              <a:t>Cooperative </a:t>
            </a:r>
            <a:r>
              <a:rPr lang="it-IT" sz="4000" dirty="0"/>
              <a:t>culturali per la valorizzazione dei beni artistici del territorio </a:t>
            </a:r>
            <a:endParaRPr lang="it-IT" sz="4000" dirty="0" smtClean="0"/>
          </a:p>
          <a:p>
            <a:pPr marL="571500" indent="-571500">
              <a:buFontTx/>
              <a:buChar char="•"/>
            </a:pPr>
            <a:r>
              <a:rPr lang="it-IT" sz="4000" dirty="0" smtClean="0"/>
              <a:t>Innovatori </a:t>
            </a:r>
            <a:r>
              <a:rPr lang="it-IT" sz="4000" dirty="0"/>
              <a:t>enogastronomici che valorizzano il </a:t>
            </a:r>
            <a:r>
              <a:rPr lang="it-IT" sz="4000" i="1" dirty="0" err="1"/>
              <a:t>genius</a:t>
            </a:r>
            <a:r>
              <a:rPr lang="it-IT" sz="4000" i="1" dirty="0"/>
              <a:t> loci </a:t>
            </a:r>
            <a:r>
              <a:rPr lang="it-IT" sz="4000" dirty="0"/>
              <a:t>del territorio e la </a:t>
            </a:r>
            <a:r>
              <a:rPr lang="it-IT" sz="4000" dirty="0" smtClean="0"/>
              <a:t>biodiversità</a:t>
            </a:r>
          </a:p>
          <a:p>
            <a:pPr marL="571500" indent="-571500">
              <a:buFontTx/>
              <a:buChar char="•"/>
            </a:pPr>
            <a:r>
              <a:rPr lang="it-IT" sz="4000" dirty="0" smtClean="0"/>
              <a:t>Botteghe </a:t>
            </a:r>
            <a:r>
              <a:rPr lang="it-IT" sz="4000" dirty="0"/>
              <a:t>formative come frontiera dell’alternanza scuola-lavoro</a:t>
            </a:r>
          </a:p>
          <a:p>
            <a:endParaRPr lang="it-IT" sz="4000" dirty="0"/>
          </a:p>
        </p:txBody>
      </p:sp>
      <p:sp>
        <p:nvSpPr>
          <p:cNvPr id="4" name="object 10"/>
          <p:cNvSpPr txBox="1"/>
          <p:nvPr/>
        </p:nvSpPr>
        <p:spPr>
          <a:xfrm>
            <a:off x="423144" y="1119560"/>
            <a:ext cx="15621000" cy="73994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800" b="1" dirty="0">
                <a:solidFill>
                  <a:schemeClr val="bg1"/>
                </a:solidFill>
                <a:latin typeface="Georgia"/>
                <a:cs typeface="Georgia"/>
              </a:rPr>
              <a:t>Sintesi tipologie </a:t>
            </a:r>
            <a:r>
              <a:rPr lang="it-IT" sz="4500" b="1" spc="25" dirty="0" smtClean="0">
                <a:solidFill>
                  <a:srgbClr val="FFFFFF"/>
                </a:solidFill>
                <a:latin typeface="Georgia"/>
                <a:cs typeface="Georgia"/>
              </a:rPr>
              <a:t>500 Buone pratiche (2) </a:t>
            </a:r>
            <a:endParaRPr lang="it-IT" sz="4500" b="1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2605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143224" y="2343696"/>
            <a:ext cx="14020800" cy="6446427"/>
          </a:xfrm>
          <a:prstGeom prst="rect">
            <a:avLst/>
          </a:prstGeom>
        </p:spPr>
        <p:txBody>
          <a:bodyPr lIns="126791" tIns="63395" rIns="126791" bIns="63395">
            <a:normAutofit/>
          </a:bodyPr>
          <a:lstStyle/>
          <a:p>
            <a:pPr marL="571500" indent="-571500">
              <a:buFontTx/>
              <a:buChar char="•"/>
            </a:pPr>
            <a:r>
              <a:rPr lang="it-IT" sz="4800" dirty="0" smtClean="0"/>
              <a:t>Leader </a:t>
            </a:r>
            <a:r>
              <a:rPr lang="it-IT" sz="4800" dirty="0"/>
              <a:t>del manifatturiero in fuga verso la </a:t>
            </a:r>
            <a:r>
              <a:rPr lang="it-IT" sz="4800" dirty="0" smtClean="0"/>
              <a:t>qualità </a:t>
            </a:r>
            <a:endParaRPr lang="it-IT" sz="4800" dirty="0"/>
          </a:p>
          <a:p>
            <a:pPr marL="571500" indent="-571500">
              <a:buFontTx/>
              <a:buChar char="•"/>
            </a:pPr>
            <a:r>
              <a:rPr lang="it-IT" sz="4800" i="1" dirty="0" err="1" smtClean="0"/>
              <a:t>Workers</a:t>
            </a:r>
            <a:r>
              <a:rPr lang="it-IT" sz="4800" i="1" dirty="0" smtClean="0"/>
              <a:t> </a:t>
            </a:r>
            <a:r>
              <a:rPr lang="it-IT" sz="4800" i="1" dirty="0" err="1"/>
              <a:t>buy</a:t>
            </a:r>
            <a:r>
              <a:rPr lang="it-IT" sz="4800" i="1" dirty="0"/>
              <a:t> out </a:t>
            </a:r>
            <a:r>
              <a:rPr lang="it-IT" sz="4800" dirty="0"/>
              <a:t>o </a:t>
            </a:r>
            <a:r>
              <a:rPr lang="it-IT" sz="4800" i="1" dirty="0" err="1"/>
              <a:t>make</a:t>
            </a:r>
            <a:r>
              <a:rPr lang="it-IT" sz="4800" i="1" dirty="0"/>
              <a:t> </a:t>
            </a:r>
            <a:r>
              <a:rPr lang="it-IT" sz="4800" i="1" dirty="0" err="1" smtClean="0"/>
              <a:t>outside</a:t>
            </a:r>
            <a:endParaRPr lang="it-IT" sz="4800" i="1" dirty="0"/>
          </a:p>
          <a:p>
            <a:pPr marL="571500" indent="-571500">
              <a:buFontTx/>
              <a:buChar char="•"/>
            </a:pPr>
            <a:r>
              <a:rPr lang="it-IT" sz="4800" dirty="0" smtClean="0"/>
              <a:t>Concessioni </a:t>
            </a:r>
            <a:r>
              <a:rPr lang="it-IT" sz="4800" dirty="0"/>
              <a:t>compensative per rigenerazione urbana e valorizzazione domanda non </a:t>
            </a:r>
            <a:r>
              <a:rPr lang="it-IT" sz="4800" dirty="0" smtClean="0"/>
              <a:t>pagante</a:t>
            </a:r>
          </a:p>
          <a:p>
            <a:pPr marL="571500" indent="-571500">
              <a:buFontTx/>
              <a:buChar char="•"/>
            </a:pPr>
            <a:r>
              <a:rPr lang="it-IT" sz="4800" dirty="0" smtClean="0"/>
              <a:t>Oratori </a:t>
            </a:r>
            <a:r>
              <a:rPr lang="it-IT" sz="4800" dirty="0"/>
              <a:t>come laboratori di </a:t>
            </a:r>
            <a:r>
              <a:rPr lang="it-IT" sz="4800" dirty="0" smtClean="0"/>
              <a:t>competenze</a:t>
            </a:r>
          </a:p>
          <a:p>
            <a:pPr marL="571500" indent="-571500">
              <a:buFontTx/>
              <a:buChar char="•"/>
            </a:pPr>
            <a:r>
              <a:rPr lang="it-IT" sz="4800" dirty="0" smtClean="0"/>
              <a:t>Orti </a:t>
            </a:r>
            <a:r>
              <a:rPr lang="it-IT" sz="4800" dirty="0"/>
              <a:t>urbani e reinserimento </a:t>
            </a:r>
            <a:r>
              <a:rPr lang="it-IT" sz="4800" dirty="0" smtClean="0"/>
              <a:t>lavoro</a:t>
            </a:r>
          </a:p>
          <a:p>
            <a:pPr marL="571500" indent="-571500">
              <a:buFontTx/>
              <a:buChar char="•"/>
            </a:pPr>
            <a:r>
              <a:rPr lang="it-IT" sz="4800" dirty="0" smtClean="0"/>
              <a:t>Incubatori </a:t>
            </a:r>
            <a:r>
              <a:rPr lang="it-IT" sz="4800" dirty="0"/>
              <a:t>con </a:t>
            </a:r>
            <a:r>
              <a:rPr lang="it-IT" sz="4800" dirty="0" err="1"/>
              <a:t>mentoring</a:t>
            </a:r>
            <a:r>
              <a:rPr lang="it-IT" sz="4800" dirty="0"/>
              <a:t> gratuito di professionisti</a:t>
            </a:r>
          </a:p>
          <a:p>
            <a:endParaRPr lang="it-IT" sz="4000" dirty="0"/>
          </a:p>
        </p:txBody>
      </p:sp>
      <p:sp>
        <p:nvSpPr>
          <p:cNvPr id="5" name="object 10"/>
          <p:cNvSpPr txBox="1"/>
          <p:nvPr/>
        </p:nvSpPr>
        <p:spPr>
          <a:xfrm>
            <a:off x="423144" y="1119560"/>
            <a:ext cx="15621000" cy="73994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800" b="1" dirty="0">
                <a:solidFill>
                  <a:schemeClr val="bg1"/>
                </a:solidFill>
                <a:latin typeface="Georgia"/>
                <a:cs typeface="Georgia"/>
              </a:rPr>
              <a:t>Sintesi tipologie </a:t>
            </a:r>
            <a:r>
              <a:rPr lang="it-IT" sz="4500" b="1" spc="25" dirty="0" smtClean="0">
                <a:solidFill>
                  <a:srgbClr val="FFFFFF"/>
                </a:solidFill>
                <a:latin typeface="Georgia"/>
                <a:cs typeface="Georgia"/>
              </a:rPr>
              <a:t>500 Buone pratiche (3) </a:t>
            </a:r>
            <a:endParaRPr lang="it-IT" sz="4500" b="1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452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1143224" y="2847752"/>
            <a:ext cx="14020800" cy="6446427"/>
          </a:xfrm>
          <a:prstGeom prst="rect">
            <a:avLst/>
          </a:prstGeom>
        </p:spPr>
        <p:txBody>
          <a:bodyPr lIns="126791" tIns="63395" rIns="126791" bIns="63395"/>
          <a:lstStyle/>
          <a:p>
            <a:pPr marL="571500" indent="-571500">
              <a:buFontTx/>
              <a:buChar char="•"/>
            </a:pPr>
            <a:r>
              <a:rPr lang="it-IT" sz="4800" dirty="0" smtClean="0"/>
              <a:t>Economia </a:t>
            </a:r>
            <a:r>
              <a:rPr lang="it-IT" sz="4800" dirty="0"/>
              <a:t>della </a:t>
            </a:r>
            <a:r>
              <a:rPr lang="it-IT" sz="4800" dirty="0" smtClean="0"/>
              <a:t>legalità</a:t>
            </a:r>
          </a:p>
          <a:p>
            <a:pPr marL="571500" indent="-571500">
              <a:buFontTx/>
              <a:buChar char="•"/>
            </a:pPr>
            <a:r>
              <a:rPr lang="it-IT" sz="4800" dirty="0" smtClean="0"/>
              <a:t>Welfare </a:t>
            </a:r>
            <a:r>
              <a:rPr lang="it-IT" sz="4800" dirty="0"/>
              <a:t>aziendale </a:t>
            </a:r>
            <a:r>
              <a:rPr lang="it-IT" sz="4800" dirty="0" smtClean="0"/>
              <a:t>defiscalizzato</a:t>
            </a:r>
          </a:p>
          <a:p>
            <a:pPr marL="571500" indent="-571500">
              <a:buFontTx/>
              <a:buChar char="•"/>
            </a:pPr>
            <a:r>
              <a:rPr lang="it-IT" sz="4800" dirty="0" smtClean="0"/>
              <a:t>Finanza mutualistica ed etica</a:t>
            </a:r>
            <a:endParaRPr lang="it-IT" sz="4800" dirty="0"/>
          </a:p>
          <a:p>
            <a:pPr marL="571500" indent="-571500">
              <a:buFontTx/>
              <a:buChar char="•"/>
            </a:pPr>
            <a:r>
              <a:rPr lang="it-IT" sz="4800" dirty="0" smtClean="0"/>
              <a:t>Rigenerazione </a:t>
            </a:r>
            <a:r>
              <a:rPr lang="it-IT" sz="4800" dirty="0"/>
              <a:t>borghi </a:t>
            </a:r>
            <a:r>
              <a:rPr lang="it-IT" sz="4800" dirty="0" smtClean="0"/>
              <a:t>attraverso associazioni </a:t>
            </a:r>
            <a:r>
              <a:rPr lang="it-IT" sz="4800" dirty="0"/>
              <a:t>e </a:t>
            </a:r>
            <a:r>
              <a:rPr lang="it-IT" sz="4800" dirty="0" smtClean="0"/>
              <a:t>cooperative</a:t>
            </a:r>
          </a:p>
          <a:p>
            <a:pPr marL="571500" indent="-571500">
              <a:buFontTx/>
              <a:buChar char="•"/>
            </a:pPr>
            <a:r>
              <a:rPr lang="it-IT" sz="4800" dirty="0" smtClean="0"/>
              <a:t>Economia </a:t>
            </a:r>
            <a:r>
              <a:rPr lang="it-IT" sz="4800" dirty="0"/>
              <a:t>circolare e </a:t>
            </a:r>
            <a:r>
              <a:rPr lang="it-IT" sz="4800" dirty="0" smtClean="0"/>
              <a:t>sostenibile</a:t>
            </a:r>
            <a:endParaRPr lang="it-IT" sz="4800" dirty="0"/>
          </a:p>
        </p:txBody>
      </p:sp>
      <p:sp>
        <p:nvSpPr>
          <p:cNvPr id="5" name="object 10"/>
          <p:cNvSpPr txBox="1"/>
          <p:nvPr/>
        </p:nvSpPr>
        <p:spPr>
          <a:xfrm>
            <a:off x="423144" y="1119560"/>
            <a:ext cx="15621000" cy="73994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800" b="1" dirty="0">
                <a:solidFill>
                  <a:schemeClr val="bg1"/>
                </a:solidFill>
                <a:latin typeface="Georgia"/>
                <a:cs typeface="Georgia"/>
              </a:rPr>
              <a:t>Sintesi tipologie </a:t>
            </a:r>
            <a:r>
              <a:rPr lang="it-IT" sz="4500" b="1" spc="25" dirty="0" smtClean="0">
                <a:solidFill>
                  <a:srgbClr val="FFFFFF"/>
                </a:solidFill>
                <a:latin typeface="Georgia"/>
                <a:cs typeface="Georgia"/>
              </a:rPr>
              <a:t>500 Buone pratiche (4) </a:t>
            </a:r>
            <a:endParaRPr lang="it-IT" sz="4500" b="1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24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13773429" y="7461309"/>
            <a:ext cx="2027681" cy="24275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1258" y="4008430"/>
            <a:ext cx="15216294" cy="43316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>
              <a:lnSpc>
                <a:spcPct val="100000"/>
              </a:lnSpc>
              <a:spcBef>
                <a:spcPts val="1505"/>
              </a:spcBef>
            </a:pPr>
            <a:r>
              <a:rPr lang="it-IT" sz="3600" b="1" dirty="0" smtClean="0">
                <a:solidFill>
                  <a:srgbClr val="414042"/>
                </a:solidFill>
                <a:cs typeface="Calibri"/>
              </a:rPr>
              <a:t>Rimuovere</a:t>
            </a:r>
            <a:r>
              <a:rPr lang="it-IT" sz="3600" b="1" spc="-120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40" dirty="0" smtClean="0">
                <a:solidFill>
                  <a:srgbClr val="414042"/>
                </a:solidFill>
                <a:cs typeface="Calibri"/>
              </a:rPr>
              <a:t>gli</a:t>
            </a:r>
            <a:r>
              <a:rPr lang="it-IT" sz="3600" b="1" spc="-120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10" dirty="0" smtClean="0">
                <a:solidFill>
                  <a:srgbClr val="414042"/>
                </a:solidFill>
                <a:cs typeface="Calibri"/>
              </a:rPr>
              <a:t>ostacoli</a:t>
            </a:r>
            <a:r>
              <a:rPr lang="it-IT" sz="3600" b="1" spc="-120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dirty="0" smtClean="0">
                <a:solidFill>
                  <a:srgbClr val="414042"/>
                </a:solidFill>
                <a:cs typeface="Calibri"/>
              </a:rPr>
              <a:t>che impediscono il lavoro</a:t>
            </a:r>
            <a:r>
              <a:rPr lang="it-IT" sz="3600" spc="-20" dirty="0" smtClean="0">
                <a:solidFill>
                  <a:srgbClr val="414042"/>
                </a:solidFill>
                <a:cs typeface="Calibri"/>
              </a:rPr>
              <a:t>: un ecosistema favorevole per chi crea lavoro e chi lavora.</a:t>
            </a:r>
            <a:endParaRPr lang="it-IT" sz="3600" dirty="0" smtClean="0">
              <a:cs typeface="Calibri"/>
            </a:endParaRPr>
          </a:p>
          <a:p>
            <a:pPr marL="558800" marR="2007235">
              <a:lnSpc>
                <a:spcPct val="116700"/>
              </a:lnSpc>
            </a:pPr>
            <a:r>
              <a:rPr lang="it-IT" sz="3600" b="1" spc="-15" dirty="0" smtClean="0">
                <a:solidFill>
                  <a:srgbClr val="414042"/>
                </a:solidFill>
                <a:cs typeface="Calibri"/>
              </a:rPr>
              <a:t>Invertire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55" dirty="0" smtClean="0">
                <a:solidFill>
                  <a:srgbClr val="414042"/>
                </a:solidFill>
                <a:cs typeface="Calibri"/>
              </a:rPr>
              <a:t>la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-10" dirty="0" smtClean="0">
                <a:solidFill>
                  <a:srgbClr val="414042"/>
                </a:solidFill>
                <a:cs typeface="Calibri"/>
              </a:rPr>
              <a:t>rotta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40" dirty="0" smtClean="0">
                <a:solidFill>
                  <a:srgbClr val="414042"/>
                </a:solidFill>
                <a:cs typeface="Calibri"/>
              </a:rPr>
              <a:t>di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30" dirty="0" smtClean="0">
                <a:solidFill>
                  <a:srgbClr val="414042"/>
                </a:solidFill>
                <a:cs typeface="Calibri"/>
              </a:rPr>
              <a:t>un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a cultura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25" dirty="0" smtClean="0">
                <a:solidFill>
                  <a:srgbClr val="414042"/>
                </a:solidFill>
                <a:cs typeface="Calibri"/>
              </a:rPr>
              <a:t>che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dirty="0" smtClean="0">
                <a:solidFill>
                  <a:srgbClr val="414042"/>
                </a:solidFill>
                <a:cs typeface="Calibri"/>
              </a:rPr>
              <a:t>crea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55" dirty="0" smtClean="0">
                <a:solidFill>
                  <a:srgbClr val="414042"/>
                </a:solidFill>
                <a:cs typeface="Calibri"/>
              </a:rPr>
              <a:t>la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corsa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55" dirty="0" smtClean="0">
                <a:solidFill>
                  <a:srgbClr val="414042"/>
                </a:solidFill>
                <a:cs typeface="Calibri"/>
              </a:rPr>
              <a:t>al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25" dirty="0" smtClean="0">
                <a:solidFill>
                  <a:srgbClr val="414042"/>
                </a:solidFill>
                <a:cs typeface="Calibri"/>
              </a:rPr>
              <a:t>ribasso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30" dirty="0" smtClean="0">
                <a:solidFill>
                  <a:srgbClr val="414042"/>
                </a:solidFill>
                <a:cs typeface="Calibri"/>
              </a:rPr>
              <a:t>sui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costi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25" dirty="0" smtClean="0">
                <a:solidFill>
                  <a:srgbClr val="414042"/>
                </a:solidFill>
                <a:cs typeface="Calibri"/>
              </a:rPr>
              <a:t>del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lavoro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-5" dirty="0" smtClean="0">
                <a:solidFill>
                  <a:srgbClr val="414042"/>
                </a:solidFill>
                <a:cs typeface="Calibri"/>
              </a:rPr>
              <a:t>e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5" dirty="0" smtClean="0">
                <a:solidFill>
                  <a:srgbClr val="414042"/>
                </a:solidFill>
                <a:cs typeface="Calibri"/>
              </a:rPr>
              <a:t>ne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distrugge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55" dirty="0" smtClean="0">
                <a:solidFill>
                  <a:srgbClr val="414042"/>
                </a:solidFill>
                <a:cs typeface="Calibri"/>
              </a:rPr>
              <a:t>la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dignità. </a:t>
            </a:r>
          </a:p>
          <a:p>
            <a:pPr marL="558800" marR="2007235">
              <a:lnSpc>
                <a:spcPct val="116700"/>
              </a:lnSpc>
            </a:pP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15" dirty="0" smtClean="0">
                <a:solidFill>
                  <a:srgbClr val="414042"/>
                </a:solidFill>
                <a:cs typeface="Calibri"/>
              </a:rPr>
              <a:t>Ridare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25" dirty="0" smtClean="0">
                <a:solidFill>
                  <a:srgbClr val="414042"/>
                </a:solidFill>
                <a:cs typeface="Calibri"/>
              </a:rPr>
              <a:t>dignità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40" dirty="0" smtClean="0">
                <a:solidFill>
                  <a:srgbClr val="414042"/>
                </a:solidFill>
                <a:cs typeface="Calibri"/>
              </a:rPr>
              <a:t>agli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scartati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-5" dirty="0" smtClean="0">
                <a:solidFill>
                  <a:srgbClr val="414042"/>
                </a:solidFill>
                <a:cs typeface="Calibri"/>
              </a:rPr>
              <a:t>e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40" dirty="0" smtClean="0">
                <a:solidFill>
                  <a:srgbClr val="414042"/>
                </a:solidFill>
                <a:cs typeface="Calibri"/>
              </a:rPr>
              <a:t>agli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25" dirty="0" smtClean="0">
                <a:solidFill>
                  <a:srgbClr val="414042"/>
                </a:solidFill>
                <a:cs typeface="Calibri"/>
              </a:rPr>
              <a:t>esclusi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-5" dirty="0" smtClean="0">
                <a:solidFill>
                  <a:srgbClr val="414042"/>
                </a:solidFill>
                <a:cs typeface="Calibri"/>
              </a:rPr>
              <a:t>favorendo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35" dirty="0" smtClean="0">
                <a:solidFill>
                  <a:srgbClr val="414042"/>
                </a:solidFill>
                <a:cs typeface="Calibri"/>
              </a:rPr>
              <a:t>il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dirty="0" smtClean="0">
                <a:solidFill>
                  <a:srgbClr val="414042"/>
                </a:solidFill>
                <a:cs typeface="Calibri"/>
              </a:rPr>
              <a:t>reinserimento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5" dirty="0" smtClean="0">
                <a:solidFill>
                  <a:srgbClr val="414042"/>
                </a:solidFill>
                <a:cs typeface="Calibri"/>
              </a:rPr>
              <a:t>nel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30" dirty="0" smtClean="0">
                <a:solidFill>
                  <a:srgbClr val="414042"/>
                </a:solidFill>
                <a:cs typeface="Calibri"/>
              </a:rPr>
              <a:t>mondo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25" dirty="0" smtClean="0">
                <a:solidFill>
                  <a:srgbClr val="414042"/>
                </a:solidFill>
                <a:cs typeface="Calibri"/>
              </a:rPr>
              <a:t>del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dirty="0" smtClean="0">
                <a:solidFill>
                  <a:srgbClr val="414042"/>
                </a:solidFill>
                <a:cs typeface="Calibri"/>
              </a:rPr>
              <a:t>lavoro.</a:t>
            </a:r>
            <a:endParaRPr lang="it-IT" sz="3600" dirty="0" smtClean="0">
              <a:cs typeface="Calibri"/>
            </a:endParaRPr>
          </a:p>
          <a:p>
            <a:pPr marL="558800">
              <a:lnSpc>
                <a:spcPct val="100000"/>
              </a:lnSpc>
              <a:spcBef>
                <a:spcPts val="500"/>
              </a:spcBef>
            </a:pPr>
            <a:r>
              <a:rPr lang="it-IT" sz="3600" b="1" spc="-5" dirty="0" smtClean="0">
                <a:solidFill>
                  <a:srgbClr val="414042"/>
                </a:solidFill>
                <a:cs typeface="Calibri"/>
              </a:rPr>
              <a:t>Porre</a:t>
            </a:r>
            <a:r>
              <a:rPr lang="it-IT" sz="3600" b="1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b="1" spc="55" dirty="0" smtClean="0">
                <a:solidFill>
                  <a:srgbClr val="414042"/>
                </a:solidFill>
                <a:cs typeface="Calibri"/>
              </a:rPr>
              <a:t>il patrimonio culturale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come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25" dirty="0" smtClean="0">
                <a:solidFill>
                  <a:srgbClr val="414042"/>
                </a:solidFill>
                <a:cs typeface="Calibri"/>
              </a:rPr>
              <a:t>volano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dirty="0" smtClean="0">
                <a:solidFill>
                  <a:srgbClr val="414042"/>
                </a:solidFill>
                <a:cs typeface="Calibri"/>
              </a:rPr>
              <a:t>per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5" dirty="0" smtClean="0">
                <a:solidFill>
                  <a:srgbClr val="414042"/>
                </a:solidFill>
                <a:cs typeface="Calibri"/>
              </a:rPr>
              <a:t>l’economia</a:t>
            </a:r>
            <a:r>
              <a:rPr lang="it-IT" sz="3600" spc="-114" dirty="0" smtClean="0">
                <a:solidFill>
                  <a:srgbClr val="414042"/>
                </a:solidFill>
                <a:cs typeface="Calibri"/>
              </a:rPr>
              <a:t> </a:t>
            </a:r>
            <a:r>
              <a:rPr lang="it-IT" sz="3600" spc="10" dirty="0" smtClean="0">
                <a:solidFill>
                  <a:srgbClr val="414042"/>
                </a:solidFill>
                <a:cs typeface="Calibri"/>
              </a:rPr>
              <a:t>italiana.</a:t>
            </a:r>
            <a:endParaRPr lang="it-IT" sz="3600" dirty="0"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622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040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44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44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186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440" y="735076"/>
                </a:lnTo>
                <a:lnTo>
                  <a:pt x="1214373" y="720623"/>
                </a:lnTo>
                <a:lnTo>
                  <a:pt x="1217186" y="717994"/>
                </a:lnTo>
                <a:close/>
              </a:path>
              <a:path w="16256000" h="848360">
                <a:moveTo>
                  <a:pt x="1225622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186" y="717994"/>
                </a:lnTo>
                <a:lnTo>
                  <a:pt x="1225622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040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1292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1292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59692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903" y="0"/>
                </a:moveTo>
                <a:lnTo>
                  <a:pt x="0" y="0"/>
                </a:lnTo>
                <a:lnTo>
                  <a:pt x="0" y="42494"/>
                </a:lnTo>
                <a:lnTo>
                  <a:pt x="43903" y="42494"/>
                </a:lnTo>
                <a:lnTo>
                  <a:pt x="43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34" y="682675"/>
                </a:lnTo>
                <a:lnTo>
                  <a:pt x="2434005" y="659028"/>
                </a:lnTo>
                <a:lnTo>
                  <a:pt x="2342007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2" y="651475"/>
                </a:lnTo>
                <a:lnTo>
                  <a:pt x="2113678" y="650570"/>
                </a:lnTo>
                <a:lnTo>
                  <a:pt x="2110676" y="651141"/>
                </a:lnTo>
                <a:lnTo>
                  <a:pt x="2103677" y="653951"/>
                </a:lnTo>
                <a:lnTo>
                  <a:pt x="2092118" y="658858"/>
                </a:lnTo>
                <a:lnTo>
                  <a:pt x="2081297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19" y="673633"/>
                </a:lnTo>
                <a:lnTo>
                  <a:pt x="2052420" y="661781"/>
                </a:lnTo>
                <a:lnTo>
                  <a:pt x="2040861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64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32" y="86385"/>
                </a:lnTo>
                <a:lnTo>
                  <a:pt x="1924532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40" y="0"/>
                </a:lnTo>
                <a:lnTo>
                  <a:pt x="1837740" y="42481"/>
                </a:lnTo>
                <a:lnTo>
                  <a:pt x="1794840" y="42481"/>
                </a:lnTo>
                <a:lnTo>
                  <a:pt x="1794840" y="86385"/>
                </a:lnTo>
                <a:lnTo>
                  <a:pt x="1837740" y="86385"/>
                </a:lnTo>
                <a:lnTo>
                  <a:pt x="1837740" y="184137"/>
                </a:lnTo>
                <a:lnTo>
                  <a:pt x="1815038" y="203696"/>
                </a:lnTo>
                <a:lnTo>
                  <a:pt x="1807911" y="231098"/>
                </a:lnTo>
                <a:lnTo>
                  <a:pt x="1809019" y="255496"/>
                </a:lnTo>
                <a:lnTo>
                  <a:pt x="1811020" y="266039"/>
                </a:lnTo>
                <a:lnTo>
                  <a:pt x="1774215" y="266039"/>
                </a:lnTo>
                <a:lnTo>
                  <a:pt x="1774215" y="438213"/>
                </a:lnTo>
                <a:lnTo>
                  <a:pt x="1629638" y="438213"/>
                </a:lnTo>
                <a:lnTo>
                  <a:pt x="1598091" y="411937"/>
                </a:lnTo>
                <a:lnTo>
                  <a:pt x="1567865" y="427710"/>
                </a:lnTo>
                <a:lnTo>
                  <a:pt x="1445641" y="427710"/>
                </a:lnTo>
                <a:lnTo>
                  <a:pt x="1339176" y="480275"/>
                </a:lnTo>
                <a:lnTo>
                  <a:pt x="1339176" y="511822"/>
                </a:lnTo>
                <a:lnTo>
                  <a:pt x="1287919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51" y="607771"/>
                </a:lnTo>
                <a:lnTo>
                  <a:pt x="1056601" y="611708"/>
                </a:lnTo>
                <a:lnTo>
                  <a:pt x="1001395" y="590677"/>
                </a:lnTo>
                <a:lnTo>
                  <a:pt x="950137" y="595934"/>
                </a:lnTo>
                <a:lnTo>
                  <a:pt x="909396" y="582790"/>
                </a:lnTo>
                <a:lnTo>
                  <a:pt x="802932" y="627481"/>
                </a:lnTo>
                <a:lnTo>
                  <a:pt x="742480" y="620915"/>
                </a:lnTo>
                <a:lnTo>
                  <a:pt x="733272" y="655078"/>
                </a:lnTo>
                <a:lnTo>
                  <a:pt x="682015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/>
          <p:cNvSpPr txBox="1"/>
          <p:nvPr/>
        </p:nvSpPr>
        <p:spPr>
          <a:xfrm>
            <a:off x="341258" y="2743146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spc="25" dirty="0" smtClean="0">
                <a:solidFill>
                  <a:srgbClr val="FFFFFF"/>
                </a:solidFill>
                <a:latin typeface="Georgia"/>
                <a:cs typeface="Georgia"/>
              </a:rPr>
              <a:t>Trenta passi necessari</a:t>
            </a:r>
            <a:endParaRPr lang="it-IT" sz="4500" dirty="0">
              <a:latin typeface="Georgia"/>
              <a:cs typeface="Georgia"/>
            </a:endParaRPr>
          </a:p>
        </p:txBody>
      </p:sp>
      <p:sp>
        <p:nvSpPr>
          <p:cNvPr id="32" name="object 9"/>
          <p:cNvSpPr/>
          <p:nvPr/>
        </p:nvSpPr>
        <p:spPr>
          <a:xfrm>
            <a:off x="484134" y="4222744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48"/>
                </a:lnTo>
                <a:lnTo>
                  <a:pt x="108648" y="217309"/>
                </a:lnTo>
                <a:lnTo>
                  <a:pt x="217309" y="108648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9"/>
          <p:cNvSpPr/>
          <p:nvPr/>
        </p:nvSpPr>
        <p:spPr>
          <a:xfrm>
            <a:off x="484134" y="5437190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48"/>
                </a:lnTo>
                <a:lnTo>
                  <a:pt x="108648" y="217309"/>
                </a:lnTo>
                <a:lnTo>
                  <a:pt x="217309" y="108648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9"/>
          <p:cNvSpPr/>
          <p:nvPr/>
        </p:nvSpPr>
        <p:spPr>
          <a:xfrm>
            <a:off x="484134" y="6651636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48"/>
                </a:lnTo>
                <a:lnTo>
                  <a:pt x="108648" y="217309"/>
                </a:lnTo>
                <a:lnTo>
                  <a:pt x="217309" y="108648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412696" y="7937520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48"/>
                </a:lnTo>
                <a:lnTo>
                  <a:pt x="108648" y="217309"/>
                </a:lnTo>
                <a:lnTo>
                  <a:pt x="217309" y="108648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26"/>
          <p:cNvSpPr txBox="1">
            <a:spLocks/>
          </p:cNvSpPr>
          <p:nvPr/>
        </p:nvSpPr>
        <p:spPr>
          <a:xfrm>
            <a:off x="4698976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37" name="object 26"/>
          <p:cNvSpPr txBox="1">
            <a:spLocks/>
          </p:cNvSpPr>
          <p:nvPr/>
        </p:nvSpPr>
        <p:spPr>
          <a:xfrm>
            <a:off x="1412828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25576" y="3429609"/>
            <a:ext cx="80098" cy="65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2696" y="4579934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61"/>
                </a:lnTo>
                <a:lnTo>
                  <a:pt x="108648" y="217322"/>
                </a:lnTo>
                <a:lnTo>
                  <a:pt x="217309" y="108661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1258" y="3651240"/>
            <a:ext cx="17930938" cy="51655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marR="3736340" algn="just">
              <a:lnSpc>
                <a:spcPct val="100000"/>
              </a:lnSpc>
              <a:spcBef>
                <a:spcPts val="2545"/>
              </a:spcBef>
            </a:pPr>
            <a:endParaRPr lang="it-IT" sz="2700" b="1" spc="-90" dirty="0" smtClean="0">
              <a:solidFill>
                <a:srgbClr val="414042"/>
              </a:solidFill>
              <a:latin typeface="Trebuchet MS"/>
              <a:cs typeface="Trebuchet MS"/>
            </a:endParaRPr>
          </a:p>
          <a:p>
            <a:pPr marL="1301750" marR="3736340" indent="-742950" algn="just">
              <a:spcBef>
                <a:spcPts val="2545"/>
              </a:spcBef>
              <a:buAutoNum type="arabicPeriod"/>
            </a:pPr>
            <a:r>
              <a:rPr lang="it-IT" sz="4000" b="1" spc="-9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Rimettere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il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4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lavoro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1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al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10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centro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8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dei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6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processi</a:t>
            </a:r>
            <a:r>
              <a:rPr lang="it-IT" sz="4000" b="1" spc="-25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4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formativi</a:t>
            </a:r>
            <a:r>
              <a:rPr lang="it-IT" sz="4000" spc="-4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.</a:t>
            </a:r>
            <a:r>
              <a:rPr lang="it-IT" sz="4000" spc="-6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					</a:t>
            </a:r>
          </a:p>
          <a:p>
            <a:pPr marL="1301750" marR="3736340" indent="-742950" algn="just">
              <a:spcBef>
                <a:spcPts val="2545"/>
              </a:spcBef>
            </a:pPr>
            <a:r>
              <a:rPr lang="it-IT" sz="4000" spc="-6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      </a:t>
            </a:r>
            <a:r>
              <a:rPr lang="it-IT" sz="4000" spc="1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Per</a:t>
            </a:r>
            <a:r>
              <a:rPr lang="it-IT" sz="4000" spc="-6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ridurre</a:t>
            </a:r>
            <a:r>
              <a:rPr lang="it-IT" sz="4000" spc="-6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ulteriormente  </a:t>
            </a:r>
            <a:r>
              <a:rPr lang="it-IT" sz="4000" spc="-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in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3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misura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più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consistente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7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la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disoccupazione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3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giovanile,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occorre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intervenire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in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modo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strutturale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3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rafforzando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7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la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filiera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formativa</a:t>
            </a:r>
            <a:r>
              <a:rPr lang="it-IT" sz="4000" spc="-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3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professionalizzante  </a:t>
            </a:r>
            <a:r>
              <a:rPr lang="it-IT" sz="4000" spc="3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nel </a:t>
            </a:r>
            <a:r>
              <a:rPr lang="it-IT" sz="4000" spc="4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sistema </a:t>
            </a:r>
            <a:r>
              <a:rPr lang="it-IT" sz="4000" spc="3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educativo</a:t>
            </a:r>
            <a:r>
              <a:rPr lang="it-IT" sz="4000" spc="-28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3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italiano.</a:t>
            </a:r>
            <a:endParaRPr lang="it-IT" sz="4000" dirty="0" smtClean="0">
              <a:latin typeface="Calibri" pitchFamily="34" charset="0"/>
              <a:cs typeface="Calibri"/>
            </a:endParaRPr>
          </a:p>
          <a:p>
            <a:pPr>
              <a:spcBef>
                <a:spcPts val="55"/>
              </a:spcBef>
            </a:pPr>
            <a:endParaRPr lang="it-IT" sz="3600" dirty="0" smtClean="0">
              <a:latin typeface="Calibri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it-IT" sz="2850" dirty="0" smtClean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00230" y="1008034"/>
            <a:ext cx="1734733" cy="1992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568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167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36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36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077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360" y="735076"/>
                </a:lnTo>
                <a:lnTo>
                  <a:pt x="1214246" y="720623"/>
                </a:lnTo>
                <a:lnTo>
                  <a:pt x="1217077" y="717994"/>
                </a:lnTo>
                <a:close/>
              </a:path>
              <a:path w="16256000" h="848360">
                <a:moveTo>
                  <a:pt x="1225568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077" y="717994"/>
                </a:lnTo>
                <a:lnTo>
                  <a:pt x="1225568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167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1280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51280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9686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8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891" y="0"/>
                </a:moveTo>
                <a:lnTo>
                  <a:pt x="0" y="0"/>
                </a:lnTo>
                <a:lnTo>
                  <a:pt x="0" y="42494"/>
                </a:lnTo>
                <a:lnTo>
                  <a:pt x="43891" y="42494"/>
                </a:lnTo>
                <a:lnTo>
                  <a:pt x="43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46" y="682675"/>
                </a:lnTo>
                <a:lnTo>
                  <a:pt x="2434018" y="659028"/>
                </a:lnTo>
                <a:lnTo>
                  <a:pt x="2342019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4" y="651475"/>
                </a:lnTo>
                <a:lnTo>
                  <a:pt x="2113684" y="650570"/>
                </a:lnTo>
                <a:lnTo>
                  <a:pt x="2110689" y="651141"/>
                </a:lnTo>
                <a:lnTo>
                  <a:pt x="2103682" y="653951"/>
                </a:lnTo>
                <a:lnTo>
                  <a:pt x="2092120" y="658858"/>
                </a:lnTo>
                <a:lnTo>
                  <a:pt x="2081298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32" y="673633"/>
                </a:lnTo>
                <a:lnTo>
                  <a:pt x="2052425" y="661781"/>
                </a:lnTo>
                <a:lnTo>
                  <a:pt x="2040863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77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45" y="86385"/>
                </a:lnTo>
                <a:lnTo>
                  <a:pt x="1924545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53" y="0"/>
                </a:lnTo>
                <a:lnTo>
                  <a:pt x="1837753" y="42481"/>
                </a:lnTo>
                <a:lnTo>
                  <a:pt x="1794852" y="42481"/>
                </a:lnTo>
                <a:lnTo>
                  <a:pt x="1794852" y="86385"/>
                </a:lnTo>
                <a:lnTo>
                  <a:pt x="1837753" y="86385"/>
                </a:lnTo>
                <a:lnTo>
                  <a:pt x="1837753" y="184137"/>
                </a:lnTo>
                <a:lnTo>
                  <a:pt x="1815049" y="203696"/>
                </a:lnTo>
                <a:lnTo>
                  <a:pt x="1807918" y="231098"/>
                </a:lnTo>
                <a:lnTo>
                  <a:pt x="1809021" y="255496"/>
                </a:lnTo>
                <a:lnTo>
                  <a:pt x="1811020" y="266039"/>
                </a:lnTo>
                <a:lnTo>
                  <a:pt x="1774228" y="266039"/>
                </a:lnTo>
                <a:lnTo>
                  <a:pt x="1774228" y="438213"/>
                </a:lnTo>
                <a:lnTo>
                  <a:pt x="1629651" y="438213"/>
                </a:lnTo>
                <a:lnTo>
                  <a:pt x="1598104" y="411937"/>
                </a:lnTo>
                <a:lnTo>
                  <a:pt x="1567878" y="427710"/>
                </a:lnTo>
                <a:lnTo>
                  <a:pt x="1445653" y="427710"/>
                </a:lnTo>
                <a:lnTo>
                  <a:pt x="1339189" y="480275"/>
                </a:lnTo>
                <a:lnTo>
                  <a:pt x="1339189" y="511822"/>
                </a:lnTo>
                <a:lnTo>
                  <a:pt x="1287932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63" y="607771"/>
                </a:lnTo>
                <a:lnTo>
                  <a:pt x="1056601" y="611708"/>
                </a:lnTo>
                <a:lnTo>
                  <a:pt x="1001407" y="590677"/>
                </a:lnTo>
                <a:lnTo>
                  <a:pt x="950150" y="595934"/>
                </a:lnTo>
                <a:lnTo>
                  <a:pt x="909396" y="582790"/>
                </a:lnTo>
                <a:lnTo>
                  <a:pt x="802944" y="627481"/>
                </a:lnTo>
                <a:lnTo>
                  <a:pt x="742480" y="620915"/>
                </a:lnTo>
                <a:lnTo>
                  <a:pt x="733285" y="655078"/>
                </a:lnTo>
                <a:lnTo>
                  <a:pt x="682028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6"/>
          <p:cNvSpPr txBox="1">
            <a:spLocks/>
          </p:cNvSpPr>
          <p:nvPr/>
        </p:nvSpPr>
        <p:spPr>
          <a:xfrm>
            <a:off x="4413224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6" name="object 26"/>
          <p:cNvSpPr txBox="1">
            <a:spLocks/>
          </p:cNvSpPr>
          <p:nvPr/>
        </p:nvSpPr>
        <p:spPr>
          <a:xfrm>
            <a:off x="1127076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7" name="object 10"/>
          <p:cNvSpPr txBox="1"/>
          <p:nvPr/>
        </p:nvSpPr>
        <p:spPr>
          <a:xfrm>
            <a:off x="341258" y="2957460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spc="25" dirty="0" smtClean="0">
                <a:solidFill>
                  <a:srgbClr val="FFFFFF"/>
                </a:solidFill>
                <a:latin typeface="Georgia"/>
                <a:cs typeface="Georgia"/>
              </a:rPr>
              <a:t>Quattro proposte specifiche al Governo Italiano / 1</a:t>
            </a:r>
            <a:endParaRPr lang="it-IT" sz="4500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0"/>
          <p:cNvSpPr txBox="1"/>
          <p:nvPr/>
        </p:nvSpPr>
        <p:spPr>
          <a:xfrm>
            <a:off x="351136" y="471488"/>
            <a:ext cx="15621000" cy="739946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800" spc="-90" dirty="0">
                <a:solidFill>
                  <a:srgbClr val="FFFFFF"/>
                </a:solidFill>
                <a:latin typeface="Georgia"/>
                <a:cs typeface="Georgia"/>
              </a:rPr>
              <a:t>Rimettere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45" dirty="0">
                <a:solidFill>
                  <a:srgbClr val="FFFFFF"/>
                </a:solidFill>
                <a:latin typeface="Georgia"/>
                <a:cs typeface="Georgia"/>
              </a:rPr>
              <a:t>il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40" dirty="0">
                <a:solidFill>
                  <a:srgbClr val="FFFFFF"/>
                </a:solidFill>
                <a:latin typeface="Georgia"/>
                <a:cs typeface="Georgia"/>
              </a:rPr>
              <a:t>lavoro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15" dirty="0">
                <a:solidFill>
                  <a:srgbClr val="FFFFFF"/>
                </a:solidFill>
                <a:latin typeface="Georgia"/>
                <a:cs typeface="Georgia"/>
              </a:rPr>
              <a:t>al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100" dirty="0">
                <a:solidFill>
                  <a:srgbClr val="FFFFFF"/>
                </a:solidFill>
                <a:latin typeface="Georgia"/>
                <a:cs typeface="Georgia"/>
              </a:rPr>
              <a:t>centro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80" dirty="0">
                <a:solidFill>
                  <a:srgbClr val="FFFFFF"/>
                </a:solidFill>
                <a:latin typeface="Georgia"/>
                <a:cs typeface="Georgia"/>
              </a:rPr>
              <a:t>dei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65" dirty="0">
                <a:solidFill>
                  <a:srgbClr val="FFFFFF"/>
                </a:solidFill>
                <a:latin typeface="Georgia"/>
                <a:cs typeface="Georgia"/>
              </a:rPr>
              <a:t>processi</a:t>
            </a:r>
            <a:r>
              <a:rPr lang="it-IT" sz="4800" spc="-2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it-IT" sz="4800" spc="-40" dirty="0">
                <a:solidFill>
                  <a:srgbClr val="FFFFFF"/>
                </a:solidFill>
                <a:latin typeface="Georgia"/>
                <a:cs typeface="Georgia"/>
              </a:rPr>
              <a:t>formativi.</a:t>
            </a:r>
            <a:r>
              <a:rPr lang="it-IT" sz="4800" spc="-60" dirty="0">
                <a:solidFill>
                  <a:srgbClr val="FFFFFF"/>
                </a:solidFill>
                <a:latin typeface="Georgia"/>
                <a:cs typeface="Georgia"/>
              </a:rPr>
              <a:t> 		</a:t>
            </a:r>
            <a:r>
              <a:rPr lang="it-IT" sz="4800" spc="-60" dirty="0">
                <a:solidFill>
                  <a:srgbClr val="414042"/>
                </a:solidFill>
                <a:latin typeface="Calibri" pitchFamily="34" charset="0"/>
                <a:cs typeface="Calibri"/>
              </a:rPr>
              <a:t>	</a:t>
            </a:r>
            <a:endParaRPr lang="it-IT" sz="4500" b="1" dirty="0">
              <a:latin typeface="Georgia"/>
              <a:cs typeface="Georgia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27200" y="1623616"/>
            <a:ext cx="14473608" cy="8751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baseline="30000" dirty="0"/>
              <a:t>Proposta di modifica n. 16.66 al DDL n. 2960</a:t>
            </a:r>
          </a:p>
          <a:p>
            <a:r>
              <a:rPr lang="it-IT" sz="2800" b="1" baseline="30000" dirty="0"/>
              <a:t>16.66 </a:t>
            </a:r>
            <a:r>
              <a:rPr lang="it-IT" sz="2800" baseline="30000" dirty="0"/>
              <a:t>(testo 2)</a:t>
            </a:r>
          </a:p>
          <a:p>
            <a:r>
              <a:rPr lang="it-IT" sz="2800" baseline="30000" dirty="0"/>
              <a:t>Parente, </a:t>
            </a:r>
            <a:r>
              <a:rPr lang="it-IT" sz="2800" baseline="30000" dirty="0" err="1"/>
              <a:t>Angioni</a:t>
            </a:r>
            <a:r>
              <a:rPr lang="it-IT" sz="2800" baseline="30000" dirty="0"/>
              <a:t>, </a:t>
            </a:r>
            <a:r>
              <a:rPr lang="it-IT" sz="2800" baseline="30000" dirty="0" err="1"/>
              <a:t>D'adda</a:t>
            </a:r>
            <a:r>
              <a:rPr lang="it-IT" sz="2800" baseline="30000" dirty="0"/>
              <a:t>, Favero, </a:t>
            </a:r>
            <a:r>
              <a:rPr lang="it-IT" sz="2800" baseline="30000" dirty="0" err="1" smtClean="0"/>
              <a:t>Spilabotte</a:t>
            </a:r>
            <a:endParaRPr lang="it-IT" sz="2800" baseline="30000" dirty="0" smtClean="0"/>
          </a:p>
          <a:p>
            <a:r>
              <a:rPr lang="it-IT" sz="2800" baseline="30000" dirty="0" smtClean="0">
                <a:solidFill>
                  <a:srgbClr val="008000"/>
                </a:solidFill>
              </a:rPr>
              <a:t> </a:t>
            </a:r>
            <a:r>
              <a:rPr lang="it-IT" sz="2800" b="1" baseline="30000" dirty="0">
                <a:solidFill>
                  <a:srgbClr val="008000"/>
                </a:solidFill>
              </a:rPr>
              <a:t>Accolto</a:t>
            </a:r>
          </a:p>
          <a:p>
            <a:r>
              <a:rPr lang="it-IT" sz="2800" i="1" baseline="30000" dirty="0"/>
              <a:t>Dopo il comma 9, inserire i seguenti:</a:t>
            </a:r>
            <a:endParaRPr lang="it-IT" sz="3200" i="1" baseline="30000" dirty="0"/>
          </a:p>
          <a:p>
            <a:r>
              <a:rPr lang="it-IT" sz="3200" baseline="30000" dirty="0"/>
              <a:t>«9-</a:t>
            </a:r>
            <a:r>
              <a:rPr lang="it-IT" sz="3200" i="1" baseline="30000" dirty="0"/>
              <a:t>bis</a:t>
            </a:r>
            <a:r>
              <a:rPr lang="it-IT" sz="3200" baseline="30000" dirty="0"/>
              <a:t>. A decorrere dall'anno 2018, sono destinati annualmente nell'ambito delle risorse di cui all'articolo 68, comma 4, lettera a), della legge 17 maggio 1999, n. 144 e successive modificazioni, a carico del Fondo sociale per occupazione e formazione di cui all'articolo 18, comma 1, lettera a), del decreto-legge 29 novembre 2008, n. 185, convertito, con modificazioni, dalla legge 28 gennaio 2009, n. 2:</a:t>
            </a:r>
          </a:p>
          <a:p>
            <a:r>
              <a:rPr lang="it-IT" sz="3200" u="sng" baseline="30000" dirty="0"/>
              <a:t>euro 189.109.570,46 all'assolvimento del diritto-dovere all'istruzione e alla formazione nei percorsi di istruzione formazione professionale - </a:t>
            </a:r>
            <a:r>
              <a:rPr lang="it-IT" sz="3200" u="sng" baseline="30000" dirty="0" err="1"/>
              <a:t>IeFP</a:t>
            </a:r>
            <a:r>
              <a:rPr lang="it-IT" sz="3200" u="sng" baseline="30000" dirty="0"/>
              <a:t>;</a:t>
            </a:r>
          </a:p>
          <a:p>
            <a:r>
              <a:rPr lang="it-IT" sz="3200" u="sng" baseline="30000" dirty="0"/>
              <a:t>euro 75 milioni al finanziamento dei percorsi formativi rivolti all'apprendistato per la qualifica e il diploma professionale, il diploma di istruzione secondaria superiore e il certificato di specializzazione tecnica superiore e dei percorsi formativi rivolti all'alternanza scuola lavoro </a:t>
            </a:r>
            <a:r>
              <a:rPr lang="it-IT" sz="3200" baseline="30000" dirty="0"/>
              <a:t>ai sensi dell'articolo 1, comma 7, lettera d), della legge n. 183 del 2014 e del decreto legislativo 15 aprile 2005, n. 77;</a:t>
            </a:r>
          </a:p>
          <a:p>
            <a:r>
              <a:rPr lang="it-IT" sz="3200" u="sng" baseline="30000" dirty="0"/>
              <a:t>euro 15 milioni al finanziamento delle attività di formazione nell'esercizio dell'apprendistato, ai sensi dell'articolo 44 del decreto legislativo 15 giugno 2015, n. 81;</a:t>
            </a:r>
          </a:p>
          <a:p>
            <a:r>
              <a:rPr lang="it-IT" sz="3200" baseline="30000" dirty="0"/>
              <a:t>euro 5 milioni per l'estensione degli incentivi di cui all'articolo 32, comma 1, del decreto legislativo 14 settembre 2015, n. 150;</a:t>
            </a:r>
          </a:p>
          <a:p>
            <a:r>
              <a:rPr lang="it-IT" sz="3200" baseline="30000" dirty="0"/>
              <a:t>euro 5 milioni per l'assicurazione contro gli infortuni sul lavoro e le malattie professionali degli allievi iscritti ai corsi ordinamentali di istruzione e formazione professionale curati dalle istituzioni formative e dagli istituti scolastici paritari, accreditati dalle Regioni per l'erogazione dei percorsi di istruzione e formazione professionale, per i quali è dovuto un premio speciale unitario ai sensi dell'articolo 42 del T.U. 1124/1965. Sono fatti salvi gli adempimenti previsti dall'articolo 32, comma 8, secondo periodo, del decreto legislativo 14 settembre 2015, n. 150.</a:t>
            </a:r>
          </a:p>
          <a:p>
            <a:r>
              <a:rPr lang="it-IT" sz="3200" baseline="30000" dirty="0"/>
              <a:t>9-</a:t>
            </a:r>
            <a:r>
              <a:rPr lang="it-IT" sz="3200" i="1" baseline="30000" dirty="0"/>
              <a:t>ter</a:t>
            </a:r>
            <a:r>
              <a:rPr lang="it-IT" sz="3200" baseline="30000" dirty="0"/>
              <a:t>. L'articolo 12, comma 2, del decreto legislativo 13 aprile 2017, n. 61 è abrogato.</a:t>
            </a:r>
          </a:p>
          <a:p>
            <a:r>
              <a:rPr lang="it-IT" sz="3200" baseline="30000" dirty="0"/>
              <a:t>9-</a:t>
            </a:r>
            <a:r>
              <a:rPr lang="it-IT" sz="3200" i="1" baseline="30000" dirty="0"/>
              <a:t>quater</a:t>
            </a:r>
            <a:r>
              <a:rPr lang="it-IT" sz="3200" baseline="30000" dirty="0"/>
              <a:t>. Limitatamente all'esercizio finanziario 2018, le risorse di cui alla lettera b) sono incrementate di euro 50 milioni a valere sulle risorse del Fondo sociale per occupazione e formazione di cui all'articolo 18, comma 1, lettera a), del decreto-legge 29 novembre 2008, n. 185, convertito, con modificazioni, dalla legge 28 gennaio 2009, n. 2.».</a:t>
            </a:r>
            <a:endParaRPr lang="it-IT" sz="32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577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25576" y="3429609"/>
            <a:ext cx="80098" cy="65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2696" y="4508496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61"/>
                </a:lnTo>
                <a:lnTo>
                  <a:pt x="108648" y="217309"/>
                </a:lnTo>
                <a:lnTo>
                  <a:pt x="217309" y="108661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1258" y="3406869"/>
            <a:ext cx="15621000" cy="4067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marR="3736340" algn="just">
              <a:lnSpc>
                <a:spcPct val="100000"/>
              </a:lnSpc>
              <a:spcBef>
                <a:spcPts val="2545"/>
              </a:spcBef>
            </a:pPr>
            <a:endParaRPr lang="it-IT" sz="2700" b="1" spc="-90" dirty="0" smtClean="0">
              <a:solidFill>
                <a:srgbClr val="414042"/>
              </a:solidFill>
              <a:latin typeface="Trebuchet MS"/>
              <a:cs typeface="Trebuchet MS"/>
            </a:endParaRPr>
          </a:p>
          <a:p>
            <a:pPr>
              <a:spcBef>
                <a:spcPts val="55"/>
              </a:spcBef>
            </a:pPr>
            <a:endParaRPr lang="it-IT" sz="3600" dirty="0" smtClean="0">
              <a:latin typeface="Calibri" pitchFamily="34" charset="0"/>
              <a:cs typeface="Times New Roman"/>
            </a:endParaRPr>
          </a:p>
          <a:p>
            <a:pPr marL="558800" marR="1212215" algn="just"/>
            <a:r>
              <a:rPr lang="it-IT" sz="4000" b="1" spc="-8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2. Canalizzare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6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i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4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risparmi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8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dei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i="1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Piani</a:t>
            </a:r>
            <a:r>
              <a:rPr lang="it-IT" sz="4000" b="1" i="1" spc="-8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b="1" i="1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individuali</a:t>
            </a:r>
            <a:r>
              <a:rPr lang="it-IT" sz="4000" b="1" i="1" spc="-8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b="1" i="1" spc="3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di</a:t>
            </a:r>
            <a:r>
              <a:rPr lang="it-IT" sz="4000" b="1" i="1" spc="-8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b="1" i="1" spc="1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risparmio (PIR) </a:t>
            </a:r>
          </a:p>
          <a:p>
            <a:pPr marL="558800" marR="1212215" algn="just"/>
            <a:endParaRPr lang="it-IT" sz="4000" spc="50" dirty="0" smtClean="0">
              <a:solidFill>
                <a:srgbClr val="414042"/>
              </a:solidFill>
              <a:latin typeface="Calibri" pitchFamily="34" charset="0"/>
              <a:cs typeface="Calibri"/>
            </a:endParaRPr>
          </a:p>
          <a:p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Anche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verso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le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3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piccole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imprese</a:t>
            </a:r>
            <a:r>
              <a:rPr lang="it-IT" sz="4000" spc="-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non </a:t>
            </a:r>
            <a:r>
              <a:rPr lang="it-IT" sz="4000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quotate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4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che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rispondano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7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ad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precise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caratteristiche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5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di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1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coerenza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4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ambientale</a:t>
            </a:r>
            <a:r>
              <a:rPr lang="it-IT" sz="4000" spc="-6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spc="-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e sociale. Stimolando l’investimento dei patrimoni familiari delle generazioni adulte.</a:t>
            </a:r>
            <a:r>
              <a:rPr lang="it-IT" sz="4000" b="1" u="sng" dirty="0"/>
              <a:t> </a:t>
            </a:r>
            <a:endParaRPr lang="it-IT" sz="2850" dirty="0" smtClean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00230" y="1008034"/>
            <a:ext cx="1734733" cy="1992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568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167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36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36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077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360" y="735076"/>
                </a:lnTo>
                <a:lnTo>
                  <a:pt x="1214246" y="720623"/>
                </a:lnTo>
                <a:lnTo>
                  <a:pt x="1217077" y="717994"/>
                </a:lnTo>
                <a:close/>
              </a:path>
              <a:path w="16256000" h="848360">
                <a:moveTo>
                  <a:pt x="1225568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077" y="717994"/>
                </a:lnTo>
                <a:lnTo>
                  <a:pt x="1225568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167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1280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51280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9686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8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891" y="0"/>
                </a:moveTo>
                <a:lnTo>
                  <a:pt x="0" y="0"/>
                </a:lnTo>
                <a:lnTo>
                  <a:pt x="0" y="42494"/>
                </a:lnTo>
                <a:lnTo>
                  <a:pt x="43891" y="42494"/>
                </a:lnTo>
                <a:lnTo>
                  <a:pt x="43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46" y="682675"/>
                </a:lnTo>
                <a:lnTo>
                  <a:pt x="2434018" y="659028"/>
                </a:lnTo>
                <a:lnTo>
                  <a:pt x="2342019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4" y="651475"/>
                </a:lnTo>
                <a:lnTo>
                  <a:pt x="2113684" y="650570"/>
                </a:lnTo>
                <a:lnTo>
                  <a:pt x="2110689" y="651141"/>
                </a:lnTo>
                <a:lnTo>
                  <a:pt x="2103682" y="653951"/>
                </a:lnTo>
                <a:lnTo>
                  <a:pt x="2092120" y="658858"/>
                </a:lnTo>
                <a:lnTo>
                  <a:pt x="2081298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32" y="673633"/>
                </a:lnTo>
                <a:lnTo>
                  <a:pt x="2052425" y="661781"/>
                </a:lnTo>
                <a:lnTo>
                  <a:pt x="2040863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77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45" y="86385"/>
                </a:lnTo>
                <a:lnTo>
                  <a:pt x="1924545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53" y="0"/>
                </a:lnTo>
                <a:lnTo>
                  <a:pt x="1837753" y="42481"/>
                </a:lnTo>
                <a:lnTo>
                  <a:pt x="1794852" y="42481"/>
                </a:lnTo>
                <a:lnTo>
                  <a:pt x="1794852" y="86385"/>
                </a:lnTo>
                <a:lnTo>
                  <a:pt x="1837753" y="86385"/>
                </a:lnTo>
                <a:lnTo>
                  <a:pt x="1837753" y="184137"/>
                </a:lnTo>
                <a:lnTo>
                  <a:pt x="1815049" y="203696"/>
                </a:lnTo>
                <a:lnTo>
                  <a:pt x="1807918" y="231098"/>
                </a:lnTo>
                <a:lnTo>
                  <a:pt x="1809021" y="255496"/>
                </a:lnTo>
                <a:lnTo>
                  <a:pt x="1811020" y="266039"/>
                </a:lnTo>
                <a:lnTo>
                  <a:pt x="1774228" y="266039"/>
                </a:lnTo>
                <a:lnTo>
                  <a:pt x="1774228" y="438213"/>
                </a:lnTo>
                <a:lnTo>
                  <a:pt x="1629651" y="438213"/>
                </a:lnTo>
                <a:lnTo>
                  <a:pt x="1598104" y="411937"/>
                </a:lnTo>
                <a:lnTo>
                  <a:pt x="1567878" y="427710"/>
                </a:lnTo>
                <a:lnTo>
                  <a:pt x="1445653" y="427710"/>
                </a:lnTo>
                <a:lnTo>
                  <a:pt x="1339189" y="480275"/>
                </a:lnTo>
                <a:lnTo>
                  <a:pt x="1339189" y="511822"/>
                </a:lnTo>
                <a:lnTo>
                  <a:pt x="1287932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63" y="607771"/>
                </a:lnTo>
                <a:lnTo>
                  <a:pt x="1056601" y="611708"/>
                </a:lnTo>
                <a:lnTo>
                  <a:pt x="1001407" y="590677"/>
                </a:lnTo>
                <a:lnTo>
                  <a:pt x="950150" y="595934"/>
                </a:lnTo>
                <a:lnTo>
                  <a:pt x="909396" y="582790"/>
                </a:lnTo>
                <a:lnTo>
                  <a:pt x="802944" y="627481"/>
                </a:lnTo>
                <a:lnTo>
                  <a:pt x="742480" y="620915"/>
                </a:lnTo>
                <a:lnTo>
                  <a:pt x="733285" y="655078"/>
                </a:lnTo>
                <a:lnTo>
                  <a:pt x="682028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6"/>
          <p:cNvSpPr txBox="1">
            <a:spLocks/>
          </p:cNvSpPr>
          <p:nvPr/>
        </p:nvSpPr>
        <p:spPr>
          <a:xfrm>
            <a:off x="4413224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6" name="object 26"/>
          <p:cNvSpPr txBox="1">
            <a:spLocks/>
          </p:cNvSpPr>
          <p:nvPr/>
        </p:nvSpPr>
        <p:spPr>
          <a:xfrm>
            <a:off x="1127076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7" name="object 10"/>
          <p:cNvSpPr txBox="1"/>
          <p:nvPr/>
        </p:nvSpPr>
        <p:spPr>
          <a:xfrm>
            <a:off x="341258" y="2957460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spc="25" dirty="0" smtClean="0">
                <a:solidFill>
                  <a:srgbClr val="FFFFFF"/>
                </a:solidFill>
                <a:latin typeface="Georgia"/>
                <a:cs typeface="Georgia"/>
              </a:rPr>
              <a:t>Quattro proposte specifiche al Governo Italiano / 2</a:t>
            </a:r>
            <a:endParaRPr lang="it-IT" sz="4500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67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25576" y="3429609"/>
            <a:ext cx="80098" cy="65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2696" y="4508496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61"/>
                </a:lnTo>
                <a:lnTo>
                  <a:pt x="108648" y="217309"/>
                </a:lnTo>
                <a:lnTo>
                  <a:pt x="217309" y="108661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1136" y="2415704"/>
            <a:ext cx="15621000" cy="8075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marR="3736340" algn="just">
              <a:lnSpc>
                <a:spcPct val="100000"/>
              </a:lnSpc>
              <a:spcBef>
                <a:spcPts val="2545"/>
              </a:spcBef>
            </a:pPr>
            <a:endParaRPr lang="it-IT" sz="2700" b="1" spc="-90" dirty="0" smtClean="0">
              <a:solidFill>
                <a:srgbClr val="414042"/>
              </a:solidFill>
              <a:latin typeface="Trebuchet MS"/>
              <a:cs typeface="Trebuchet MS"/>
            </a:endParaRPr>
          </a:p>
          <a:p>
            <a:pPr>
              <a:spcBef>
                <a:spcPts val="55"/>
              </a:spcBef>
            </a:pPr>
            <a:endParaRPr lang="it-IT" sz="3600" dirty="0" smtClean="0">
              <a:latin typeface="Calibri" pitchFamily="34" charset="0"/>
              <a:cs typeface="Times New Roman"/>
            </a:endParaRPr>
          </a:p>
          <a:p>
            <a:pPr marL="558800" marR="1212215" algn="just"/>
            <a:r>
              <a:rPr lang="it-IT" sz="4000" b="1" spc="-8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2. Canalizzare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6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i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4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risparmi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spc="-8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dei</a:t>
            </a:r>
            <a:r>
              <a:rPr lang="it-IT" sz="4000" b="1" spc="-245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 </a:t>
            </a:r>
            <a:r>
              <a:rPr lang="it-IT" sz="4000" b="1" i="1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Piani</a:t>
            </a:r>
            <a:r>
              <a:rPr lang="it-IT" sz="4000" b="1" i="1" spc="-8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b="1" i="1" spc="2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individuali</a:t>
            </a:r>
            <a:r>
              <a:rPr lang="it-IT" sz="4000" b="1" i="1" spc="-8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b="1" i="1" spc="3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di</a:t>
            </a:r>
            <a:r>
              <a:rPr lang="it-IT" sz="4000" b="1" i="1" spc="-85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</a:t>
            </a:r>
            <a:r>
              <a:rPr lang="it-IT" sz="4000" b="1" i="1" spc="1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risparmio (PIR)</a:t>
            </a:r>
            <a:endParaRPr lang="it-IT" sz="4000" spc="50" dirty="0" smtClean="0">
              <a:solidFill>
                <a:srgbClr val="414042"/>
              </a:solidFill>
              <a:latin typeface="Calibri" pitchFamily="34" charset="0"/>
              <a:cs typeface="Calibri"/>
            </a:endParaRPr>
          </a:p>
          <a:p>
            <a:r>
              <a:rPr lang="it-IT" sz="3200" b="1" u="sng" dirty="0" smtClean="0"/>
              <a:t>Emendamento 11.3</a:t>
            </a:r>
            <a:r>
              <a:rPr lang="it-IT" sz="3200" b="1" u="sng" dirty="0"/>
              <a:t> </a:t>
            </a:r>
            <a:r>
              <a:rPr lang="it-IT" sz="3200" b="1" u="sng" dirty="0" smtClean="0"/>
              <a:t>(Atto Senato 2960)</a:t>
            </a:r>
            <a:endParaRPr lang="it-IT" sz="3200" dirty="0"/>
          </a:p>
          <a:p>
            <a:r>
              <a:rPr lang="it-IT" sz="3200" b="1" dirty="0"/>
              <a:t>All’art. 11 (PIR e società immobiliari), dopo il comma 1 aggiungere il seguente:</a:t>
            </a:r>
            <a:endParaRPr lang="it-IT" sz="3200" dirty="0"/>
          </a:p>
          <a:p>
            <a:r>
              <a:rPr lang="it-IT" sz="3200" dirty="0"/>
              <a:t> </a:t>
            </a:r>
          </a:p>
          <a:p>
            <a:r>
              <a:rPr lang="it-IT" sz="3200" b="1" dirty="0"/>
              <a:t>1-bis. All'art. 1. comma 102, della legge 11 dicembre 2016, n. 232 aggiungere: </a:t>
            </a:r>
            <a:endParaRPr lang="it-IT" sz="3200" dirty="0"/>
          </a:p>
          <a:p>
            <a:r>
              <a:rPr lang="it-IT" sz="3200" dirty="0"/>
              <a:t>a) al secondo periodo, dopo le parole “di altri mercati regolamentati”, aggiungere le seguenti:  </a:t>
            </a:r>
            <a:r>
              <a:rPr lang="it-IT" sz="3200" b="1" dirty="0"/>
              <a:t>“riservando una quota non inferiore a … ad investimenti in piccole e medie imprese, come definite dalla raccomandazione 2003/361/CE, costituite in forma di società di capitali, anche cooperativa, non quotate che adottino piani di sviluppo sostenibili in conformità a linee guida adottate con decreto del Ministro del lavoro e delle politiche sociali di concerto con Ministro dell'ambiente e della tutela del territorio e del mare, da emanarsi entro sessanta giorni dall’entrata in vigore della presente legge.”</a:t>
            </a:r>
          </a:p>
          <a:p>
            <a:pPr marL="558800" marR="1212215" algn="just"/>
            <a:endParaRPr lang="it-IT" sz="4000" dirty="0" smtClean="0">
              <a:latin typeface="Calibri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it-IT" sz="2850" dirty="0" smtClean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00230" y="1008034"/>
            <a:ext cx="1734733" cy="1992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568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167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36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36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077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360" y="735076"/>
                </a:lnTo>
                <a:lnTo>
                  <a:pt x="1214246" y="720623"/>
                </a:lnTo>
                <a:lnTo>
                  <a:pt x="1217077" y="717994"/>
                </a:lnTo>
                <a:close/>
              </a:path>
              <a:path w="16256000" h="848360">
                <a:moveTo>
                  <a:pt x="1225568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077" y="717994"/>
                </a:lnTo>
                <a:lnTo>
                  <a:pt x="1225568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167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1280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51280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9686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8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891" y="0"/>
                </a:moveTo>
                <a:lnTo>
                  <a:pt x="0" y="0"/>
                </a:lnTo>
                <a:lnTo>
                  <a:pt x="0" y="42494"/>
                </a:lnTo>
                <a:lnTo>
                  <a:pt x="43891" y="42494"/>
                </a:lnTo>
                <a:lnTo>
                  <a:pt x="43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46" y="682675"/>
                </a:lnTo>
                <a:lnTo>
                  <a:pt x="2434018" y="659028"/>
                </a:lnTo>
                <a:lnTo>
                  <a:pt x="2342019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4" y="651475"/>
                </a:lnTo>
                <a:lnTo>
                  <a:pt x="2113684" y="650570"/>
                </a:lnTo>
                <a:lnTo>
                  <a:pt x="2110689" y="651141"/>
                </a:lnTo>
                <a:lnTo>
                  <a:pt x="2103682" y="653951"/>
                </a:lnTo>
                <a:lnTo>
                  <a:pt x="2092120" y="658858"/>
                </a:lnTo>
                <a:lnTo>
                  <a:pt x="2081298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32" y="673633"/>
                </a:lnTo>
                <a:lnTo>
                  <a:pt x="2052425" y="661781"/>
                </a:lnTo>
                <a:lnTo>
                  <a:pt x="2040863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77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45" y="86385"/>
                </a:lnTo>
                <a:lnTo>
                  <a:pt x="1924545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53" y="0"/>
                </a:lnTo>
                <a:lnTo>
                  <a:pt x="1837753" y="42481"/>
                </a:lnTo>
                <a:lnTo>
                  <a:pt x="1794852" y="42481"/>
                </a:lnTo>
                <a:lnTo>
                  <a:pt x="1794852" y="86385"/>
                </a:lnTo>
                <a:lnTo>
                  <a:pt x="1837753" y="86385"/>
                </a:lnTo>
                <a:lnTo>
                  <a:pt x="1837753" y="184137"/>
                </a:lnTo>
                <a:lnTo>
                  <a:pt x="1815049" y="203696"/>
                </a:lnTo>
                <a:lnTo>
                  <a:pt x="1807918" y="231098"/>
                </a:lnTo>
                <a:lnTo>
                  <a:pt x="1809021" y="255496"/>
                </a:lnTo>
                <a:lnTo>
                  <a:pt x="1811020" y="266039"/>
                </a:lnTo>
                <a:lnTo>
                  <a:pt x="1774228" y="266039"/>
                </a:lnTo>
                <a:lnTo>
                  <a:pt x="1774228" y="438213"/>
                </a:lnTo>
                <a:lnTo>
                  <a:pt x="1629651" y="438213"/>
                </a:lnTo>
                <a:lnTo>
                  <a:pt x="1598104" y="411937"/>
                </a:lnTo>
                <a:lnTo>
                  <a:pt x="1567878" y="427710"/>
                </a:lnTo>
                <a:lnTo>
                  <a:pt x="1445653" y="427710"/>
                </a:lnTo>
                <a:lnTo>
                  <a:pt x="1339189" y="480275"/>
                </a:lnTo>
                <a:lnTo>
                  <a:pt x="1339189" y="511822"/>
                </a:lnTo>
                <a:lnTo>
                  <a:pt x="1287932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63" y="607771"/>
                </a:lnTo>
                <a:lnTo>
                  <a:pt x="1056601" y="611708"/>
                </a:lnTo>
                <a:lnTo>
                  <a:pt x="1001407" y="590677"/>
                </a:lnTo>
                <a:lnTo>
                  <a:pt x="950150" y="595934"/>
                </a:lnTo>
                <a:lnTo>
                  <a:pt x="909396" y="582790"/>
                </a:lnTo>
                <a:lnTo>
                  <a:pt x="802944" y="627481"/>
                </a:lnTo>
                <a:lnTo>
                  <a:pt x="742480" y="620915"/>
                </a:lnTo>
                <a:lnTo>
                  <a:pt x="733285" y="655078"/>
                </a:lnTo>
                <a:lnTo>
                  <a:pt x="682028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6"/>
          <p:cNvSpPr txBox="1">
            <a:spLocks/>
          </p:cNvSpPr>
          <p:nvPr/>
        </p:nvSpPr>
        <p:spPr>
          <a:xfrm>
            <a:off x="4413224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6" name="object 26"/>
          <p:cNvSpPr txBox="1">
            <a:spLocks/>
          </p:cNvSpPr>
          <p:nvPr/>
        </p:nvSpPr>
        <p:spPr>
          <a:xfrm>
            <a:off x="1127076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7" name="object 10"/>
          <p:cNvSpPr txBox="1"/>
          <p:nvPr/>
        </p:nvSpPr>
        <p:spPr>
          <a:xfrm>
            <a:off x="351136" y="2415704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spc="25" dirty="0" smtClean="0">
                <a:solidFill>
                  <a:srgbClr val="FFFFFF"/>
                </a:solidFill>
                <a:latin typeface="Georgia"/>
                <a:cs typeface="Georgia"/>
              </a:rPr>
              <a:t>Quattro proposte specifiche al Governo Italiano / 2</a:t>
            </a:r>
            <a:endParaRPr lang="it-IT" sz="4500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25576" y="3429609"/>
            <a:ext cx="80098" cy="65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382" y="4079868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61"/>
                </a:lnTo>
                <a:lnTo>
                  <a:pt x="108648" y="217309"/>
                </a:lnTo>
                <a:lnTo>
                  <a:pt x="217309" y="108661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1258" y="3151174"/>
            <a:ext cx="15621000" cy="689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marR="3736340" algn="just">
              <a:lnSpc>
                <a:spcPct val="100000"/>
              </a:lnSpc>
              <a:spcBef>
                <a:spcPts val="2545"/>
              </a:spcBef>
            </a:pPr>
            <a:endParaRPr lang="it-IT" sz="2700" b="1" spc="-90" dirty="0" smtClean="0">
              <a:solidFill>
                <a:srgbClr val="414042"/>
              </a:solidFill>
              <a:latin typeface="Trebuchet MS"/>
              <a:cs typeface="Trebuchet MS"/>
            </a:endParaRPr>
          </a:p>
          <a:p>
            <a:pPr marL="558000" marR="1325245" algn="just">
              <a:lnSpc>
                <a:spcPct val="100000"/>
              </a:lnSpc>
              <a:spcBef>
                <a:spcPts val="2545"/>
              </a:spcBef>
            </a:pPr>
            <a:r>
              <a:rPr lang="it-IT" sz="4000" b="1" spc="2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3. Accentuare il cambio di paradigma del </a:t>
            </a:r>
            <a:r>
              <a:rPr lang="it-IT" sz="4000" b="1" i="1" spc="2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Codice dei contratti pubblici </a:t>
            </a:r>
          </a:p>
          <a:p>
            <a:pPr marL="558000" marR="1325245" indent="-457200" algn="just">
              <a:lnSpc>
                <a:spcPct val="100000"/>
              </a:lnSpc>
              <a:spcBef>
                <a:spcPts val="2545"/>
              </a:spcBef>
              <a:buFontTx/>
              <a:buChar char="•"/>
            </a:pPr>
            <a:r>
              <a:rPr lang="it-IT" sz="4000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potenziando i criteri di  sostenibilità ambientale; </a:t>
            </a:r>
          </a:p>
          <a:p>
            <a:pPr marL="558000" marR="1325245" indent="-457200" algn="just">
              <a:lnSpc>
                <a:spcPct val="100000"/>
              </a:lnSpc>
              <a:spcBef>
                <a:spcPts val="2545"/>
              </a:spcBef>
              <a:buFontTx/>
              <a:buChar char="•"/>
            </a:pPr>
            <a:r>
              <a:rPr lang="it-IT" sz="4000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inserendo tra i criteri </a:t>
            </a:r>
            <a:r>
              <a:rPr lang="it-IT" sz="4000" spc="20" dirty="0" err="1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reputazionali</a:t>
            </a:r>
            <a:r>
              <a:rPr lang="it-IT" sz="4000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i parametri di responsabilità sociale, ambientale e fiscale con certificazione di ente terzo; </a:t>
            </a:r>
          </a:p>
          <a:p>
            <a:pPr marL="558000" marR="1325245" indent="-457200" algn="just">
              <a:lnSpc>
                <a:spcPct val="100000"/>
              </a:lnSpc>
              <a:spcBef>
                <a:spcPts val="2545"/>
              </a:spcBef>
              <a:buFontTx/>
              <a:buChar char="•"/>
            </a:pPr>
            <a:r>
              <a:rPr lang="it-IT" sz="4000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varando un programma di formazione delle Amministrazioni sul nuovo Codice.</a:t>
            </a:r>
            <a:endParaRPr lang="it-IT" sz="4000" spc="20" dirty="0" smtClean="0">
              <a:latin typeface="Calibri" pitchFamily="34" charset="0"/>
              <a:cs typeface="Calibri"/>
            </a:endParaRPr>
          </a:p>
          <a:p>
            <a:pPr marL="558000" marR="1094105" algn="just">
              <a:lnSpc>
                <a:spcPct val="100000"/>
              </a:lnSpc>
              <a:spcBef>
                <a:spcPts val="2545"/>
              </a:spcBef>
            </a:pPr>
            <a:endParaRPr lang="it-IT" sz="3600" b="1" spc="20" dirty="0" smtClean="0">
              <a:solidFill>
                <a:srgbClr val="414042"/>
              </a:solidFill>
              <a:latin typeface="Calibri" pitchFamily="34" charset="0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00230" y="1008034"/>
            <a:ext cx="1734733" cy="1992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568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167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36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36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077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360" y="735076"/>
                </a:lnTo>
                <a:lnTo>
                  <a:pt x="1214246" y="720623"/>
                </a:lnTo>
                <a:lnTo>
                  <a:pt x="1217077" y="717994"/>
                </a:lnTo>
                <a:close/>
              </a:path>
              <a:path w="16256000" h="848360">
                <a:moveTo>
                  <a:pt x="1225568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077" y="717994"/>
                </a:lnTo>
                <a:lnTo>
                  <a:pt x="1225568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167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1280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51280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9686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8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891" y="0"/>
                </a:moveTo>
                <a:lnTo>
                  <a:pt x="0" y="0"/>
                </a:lnTo>
                <a:lnTo>
                  <a:pt x="0" y="42494"/>
                </a:lnTo>
                <a:lnTo>
                  <a:pt x="43891" y="42494"/>
                </a:lnTo>
                <a:lnTo>
                  <a:pt x="43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46" y="682675"/>
                </a:lnTo>
                <a:lnTo>
                  <a:pt x="2434018" y="659028"/>
                </a:lnTo>
                <a:lnTo>
                  <a:pt x="2342019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4" y="651475"/>
                </a:lnTo>
                <a:lnTo>
                  <a:pt x="2113684" y="650570"/>
                </a:lnTo>
                <a:lnTo>
                  <a:pt x="2110689" y="651141"/>
                </a:lnTo>
                <a:lnTo>
                  <a:pt x="2103682" y="653951"/>
                </a:lnTo>
                <a:lnTo>
                  <a:pt x="2092120" y="658858"/>
                </a:lnTo>
                <a:lnTo>
                  <a:pt x="2081298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32" y="673633"/>
                </a:lnTo>
                <a:lnTo>
                  <a:pt x="2052425" y="661781"/>
                </a:lnTo>
                <a:lnTo>
                  <a:pt x="2040863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77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45" y="86385"/>
                </a:lnTo>
                <a:lnTo>
                  <a:pt x="1924545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53" y="0"/>
                </a:lnTo>
                <a:lnTo>
                  <a:pt x="1837753" y="42481"/>
                </a:lnTo>
                <a:lnTo>
                  <a:pt x="1794852" y="42481"/>
                </a:lnTo>
                <a:lnTo>
                  <a:pt x="1794852" y="86385"/>
                </a:lnTo>
                <a:lnTo>
                  <a:pt x="1837753" y="86385"/>
                </a:lnTo>
                <a:lnTo>
                  <a:pt x="1837753" y="184137"/>
                </a:lnTo>
                <a:lnTo>
                  <a:pt x="1815049" y="203696"/>
                </a:lnTo>
                <a:lnTo>
                  <a:pt x="1807918" y="231098"/>
                </a:lnTo>
                <a:lnTo>
                  <a:pt x="1809021" y="255496"/>
                </a:lnTo>
                <a:lnTo>
                  <a:pt x="1811020" y="266039"/>
                </a:lnTo>
                <a:lnTo>
                  <a:pt x="1774228" y="266039"/>
                </a:lnTo>
                <a:lnTo>
                  <a:pt x="1774228" y="438213"/>
                </a:lnTo>
                <a:lnTo>
                  <a:pt x="1629651" y="438213"/>
                </a:lnTo>
                <a:lnTo>
                  <a:pt x="1598104" y="411937"/>
                </a:lnTo>
                <a:lnTo>
                  <a:pt x="1567878" y="427710"/>
                </a:lnTo>
                <a:lnTo>
                  <a:pt x="1445653" y="427710"/>
                </a:lnTo>
                <a:lnTo>
                  <a:pt x="1339189" y="480275"/>
                </a:lnTo>
                <a:lnTo>
                  <a:pt x="1339189" y="511822"/>
                </a:lnTo>
                <a:lnTo>
                  <a:pt x="1287932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63" y="607771"/>
                </a:lnTo>
                <a:lnTo>
                  <a:pt x="1056601" y="611708"/>
                </a:lnTo>
                <a:lnTo>
                  <a:pt x="1001407" y="590677"/>
                </a:lnTo>
                <a:lnTo>
                  <a:pt x="950150" y="595934"/>
                </a:lnTo>
                <a:lnTo>
                  <a:pt x="909396" y="582790"/>
                </a:lnTo>
                <a:lnTo>
                  <a:pt x="802944" y="627481"/>
                </a:lnTo>
                <a:lnTo>
                  <a:pt x="742480" y="620915"/>
                </a:lnTo>
                <a:lnTo>
                  <a:pt x="733285" y="655078"/>
                </a:lnTo>
                <a:lnTo>
                  <a:pt x="682028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6"/>
          <p:cNvSpPr txBox="1">
            <a:spLocks/>
          </p:cNvSpPr>
          <p:nvPr/>
        </p:nvSpPr>
        <p:spPr>
          <a:xfrm>
            <a:off x="4413224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6" name="object 26"/>
          <p:cNvSpPr txBox="1">
            <a:spLocks/>
          </p:cNvSpPr>
          <p:nvPr/>
        </p:nvSpPr>
        <p:spPr>
          <a:xfrm>
            <a:off x="1127076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7" name="object 10"/>
          <p:cNvSpPr txBox="1"/>
          <p:nvPr/>
        </p:nvSpPr>
        <p:spPr>
          <a:xfrm>
            <a:off x="341258" y="2957460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spc="25" dirty="0" smtClean="0">
                <a:solidFill>
                  <a:srgbClr val="FFFFFF"/>
                </a:solidFill>
                <a:latin typeface="Georgia"/>
                <a:cs typeface="Georgia"/>
              </a:rPr>
              <a:t>Quattro proposte specifiche al Governo Italiano / 3</a:t>
            </a:r>
            <a:endParaRPr lang="it-IT" sz="4500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25576" y="3429609"/>
            <a:ext cx="80098" cy="65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382" y="5008562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4">
                <a:moveTo>
                  <a:pt x="108648" y="0"/>
                </a:moveTo>
                <a:lnTo>
                  <a:pt x="0" y="108661"/>
                </a:lnTo>
                <a:lnTo>
                  <a:pt x="108648" y="217309"/>
                </a:lnTo>
                <a:lnTo>
                  <a:pt x="217309" y="108661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1258" y="3151174"/>
            <a:ext cx="15621000" cy="47012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marR="3736340" algn="just">
              <a:lnSpc>
                <a:spcPct val="100000"/>
              </a:lnSpc>
              <a:spcBef>
                <a:spcPts val="2545"/>
              </a:spcBef>
            </a:pPr>
            <a:endParaRPr lang="it-IT" sz="2700" b="1" spc="-90" dirty="0" smtClean="0">
              <a:solidFill>
                <a:srgbClr val="414042"/>
              </a:solidFill>
              <a:latin typeface="Trebuchet MS"/>
              <a:cs typeface="Trebuchet MS"/>
            </a:endParaRPr>
          </a:p>
          <a:p>
            <a:pPr marL="558000" marR="1094105" algn="just">
              <a:lnSpc>
                <a:spcPct val="100000"/>
              </a:lnSpc>
              <a:spcBef>
                <a:spcPts val="2545"/>
              </a:spcBef>
            </a:pPr>
            <a:endParaRPr lang="it-IT" sz="3600" b="1" spc="20" dirty="0" smtClean="0">
              <a:solidFill>
                <a:srgbClr val="414042"/>
              </a:solidFill>
              <a:latin typeface="Calibri" pitchFamily="34" charset="0"/>
              <a:cs typeface="Trebuchet MS"/>
            </a:endParaRPr>
          </a:p>
          <a:p>
            <a:pPr marL="558000" marR="1094105" algn="just">
              <a:lnSpc>
                <a:spcPct val="100000"/>
              </a:lnSpc>
              <a:spcBef>
                <a:spcPts val="2545"/>
              </a:spcBef>
            </a:pPr>
            <a:r>
              <a:rPr lang="it-IT" sz="4000" b="1" spc="20" dirty="0" smtClean="0">
                <a:solidFill>
                  <a:srgbClr val="414042"/>
                </a:solidFill>
                <a:latin typeface="Calibri" pitchFamily="34" charset="0"/>
                <a:cs typeface="Trebuchet MS"/>
              </a:rPr>
              <a:t>4. Tenendo conto delle scadenze e dei vincoli europei, rimodulare le aliquote IVA per le imprese </a:t>
            </a:r>
            <a:r>
              <a:rPr lang="it-IT" sz="4000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che producono rispettando criteri ambientali e sociali  minimi, oggettivamente misurabili (a saldo zero per le finanza pubblica). Anche per combattere il  </a:t>
            </a:r>
            <a:r>
              <a:rPr lang="it-IT" sz="4000" i="1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dumping</a:t>
            </a:r>
            <a:r>
              <a:rPr lang="it-IT" sz="4000" spc="20" dirty="0" smtClean="0">
                <a:solidFill>
                  <a:srgbClr val="414042"/>
                </a:solidFill>
                <a:latin typeface="Calibri" pitchFamily="34" charset="0"/>
                <a:cs typeface="Calibri"/>
              </a:rPr>
              <a:t> sociale e ambientale.</a:t>
            </a:r>
          </a:p>
        </p:txBody>
      </p:sp>
      <p:sp>
        <p:nvSpPr>
          <p:cNvPr id="8" name="object 8"/>
          <p:cNvSpPr/>
          <p:nvPr/>
        </p:nvSpPr>
        <p:spPr>
          <a:xfrm>
            <a:off x="14200230" y="1008034"/>
            <a:ext cx="1734733" cy="1992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568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167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36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36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077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360" y="735076"/>
                </a:lnTo>
                <a:lnTo>
                  <a:pt x="1214246" y="720623"/>
                </a:lnTo>
                <a:lnTo>
                  <a:pt x="1217077" y="717994"/>
                </a:lnTo>
                <a:close/>
              </a:path>
              <a:path w="16256000" h="848360">
                <a:moveTo>
                  <a:pt x="1225568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077" y="717994"/>
                </a:lnTo>
                <a:lnTo>
                  <a:pt x="1225568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167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51280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51280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9686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8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891" y="0"/>
                </a:moveTo>
                <a:lnTo>
                  <a:pt x="0" y="0"/>
                </a:lnTo>
                <a:lnTo>
                  <a:pt x="0" y="42494"/>
                </a:lnTo>
                <a:lnTo>
                  <a:pt x="43891" y="42494"/>
                </a:lnTo>
                <a:lnTo>
                  <a:pt x="43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46" y="682675"/>
                </a:lnTo>
                <a:lnTo>
                  <a:pt x="2434018" y="659028"/>
                </a:lnTo>
                <a:lnTo>
                  <a:pt x="2342019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4" y="651475"/>
                </a:lnTo>
                <a:lnTo>
                  <a:pt x="2113684" y="650570"/>
                </a:lnTo>
                <a:lnTo>
                  <a:pt x="2110689" y="651141"/>
                </a:lnTo>
                <a:lnTo>
                  <a:pt x="2103682" y="653951"/>
                </a:lnTo>
                <a:lnTo>
                  <a:pt x="2092120" y="658858"/>
                </a:lnTo>
                <a:lnTo>
                  <a:pt x="2081298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32" y="673633"/>
                </a:lnTo>
                <a:lnTo>
                  <a:pt x="2052425" y="661781"/>
                </a:lnTo>
                <a:lnTo>
                  <a:pt x="2040863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77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45" y="86385"/>
                </a:lnTo>
                <a:lnTo>
                  <a:pt x="1924545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53" y="0"/>
                </a:lnTo>
                <a:lnTo>
                  <a:pt x="1837753" y="42481"/>
                </a:lnTo>
                <a:lnTo>
                  <a:pt x="1794852" y="42481"/>
                </a:lnTo>
                <a:lnTo>
                  <a:pt x="1794852" y="86385"/>
                </a:lnTo>
                <a:lnTo>
                  <a:pt x="1837753" y="86385"/>
                </a:lnTo>
                <a:lnTo>
                  <a:pt x="1837753" y="184137"/>
                </a:lnTo>
                <a:lnTo>
                  <a:pt x="1815049" y="203696"/>
                </a:lnTo>
                <a:lnTo>
                  <a:pt x="1807918" y="231098"/>
                </a:lnTo>
                <a:lnTo>
                  <a:pt x="1809021" y="255496"/>
                </a:lnTo>
                <a:lnTo>
                  <a:pt x="1811020" y="266039"/>
                </a:lnTo>
                <a:lnTo>
                  <a:pt x="1774228" y="266039"/>
                </a:lnTo>
                <a:lnTo>
                  <a:pt x="1774228" y="438213"/>
                </a:lnTo>
                <a:lnTo>
                  <a:pt x="1629651" y="438213"/>
                </a:lnTo>
                <a:lnTo>
                  <a:pt x="1598104" y="411937"/>
                </a:lnTo>
                <a:lnTo>
                  <a:pt x="1567878" y="427710"/>
                </a:lnTo>
                <a:lnTo>
                  <a:pt x="1445653" y="427710"/>
                </a:lnTo>
                <a:lnTo>
                  <a:pt x="1339189" y="480275"/>
                </a:lnTo>
                <a:lnTo>
                  <a:pt x="1339189" y="511822"/>
                </a:lnTo>
                <a:lnTo>
                  <a:pt x="1287932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63" y="607771"/>
                </a:lnTo>
                <a:lnTo>
                  <a:pt x="1056601" y="611708"/>
                </a:lnTo>
                <a:lnTo>
                  <a:pt x="1001407" y="590677"/>
                </a:lnTo>
                <a:lnTo>
                  <a:pt x="950150" y="595934"/>
                </a:lnTo>
                <a:lnTo>
                  <a:pt x="909396" y="582790"/>
                </a:lnTo>
                <a:lnTo>
                  <a:pt x="802944" y="627481"/>
                </a:lnTo>
                <a:lnTo>
                  <a:pt x="742480" y="620915"/>
                </a:lnTo>
                <a:lnTo>
                  <a:pt x="733285" y="655078"/>
                </a:lnTo>
                <a:lnTo>
                  <a:pt x="682028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6"/>
          <p:cNvSpPr txBox="1">
            <a:spLocks/>
          </p:cNvSpPr>
          <p:nvPr/>
        </p:nvSpPr>
        <p:spPr>
          <a:xfrm>
            <a:off x="4413224" y="1008034"/>
            <a:ext cx="7377193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600" b="1" i="0" u="none" strike="noStrike" kern="0" cap="none" spc="-22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</a:t>
            </a:r>
            <a:r>
              <a:rPr kumimoji="0" lang="it-IT" sz="4600" b="1" i="0" u="none" strike="noStrike" kern="0" cap="none" spc="-18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PIANO </a:t>
            </a:r>
            <a:r>
              <a:rPr kumimoji="0" lang="it-IT" sz="4600" b="1" i="0" u="none" strike="noStrike" kern="0" cap="none" spc="-20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PER </a:t>
            </a:r>
            <a:r>
              <a:rPr kumimoji="0" lang="it-IT" sz="4600" b="1" i="0" u="none" strike="noStrike" kern="0" cap="none" spc="-16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IL</a:t>
            </a:r>
            <a:r>
              <a:rPr kumimoji="0" lang="it-IT" sz="4600" b="1" i="0" u="none" strike="noStrike" kern="0" cap="none" spc="-220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 </a:t>
            </a:r>
            <a:r>
              <a:rPr kumimoji="0" lang="it-IT" sz="46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PAESE</a:t>
            </a:r>
            <a: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/>
            </a:r>
            <a:br>
              <a:rPr kumimoji="0" lang="it-IT" sz="4600" b="0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</a:br>
            <a:endParaRPr kumimoji="0" lang="it-IT" sz="4600" b="0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6" name="object 26"/>
          <p:cNvSpPr txBox="1">
            <a:spLocks/>
          </p:cNvSpPr>
          <p:nvPr/>
        </p:nvSpPr>
        <p:spPr>
          <a:xfrm>
            <a:off x="1127076" y="1793852"/>
            <a:ext cx="153591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0" cap="none" spc="-215" normalizeH="0" baseline="0" noProof="0" dirty="0" smtClean="0">
                <a:ln>
                  <a:noFill/>
                </a:ln>
                <a:solidFill>
                  <a:srgbClr val="414042"/>
                </a:solidFill>
                <a:effectLst/>
                <a:uLnTx/>
                <a:uFillTx/>
                <a:latin typeface="Georgia"/>
                <a:ea typeface="+mj-ea"/>
                <a:cs typeface="Georgia"/>
              </a:rPr>
              <a:t>Un patto tra le generazioni per un lavoro degno e di qualità</a:t>
            </a:r>
            <a:endParaRPr kumimoji="0" lang="it-IT" sz="4000" b="1" i="0" u="none" strike="noStrike" kern="0" cap="none" spc="-215" normalizeH="0" baseline="0" noProof="0" dirty="0">
              <a:ln>
                <a:noFill/>
              </a:ln>
              <a:solidFill>
                <a:srgbClr val="414042"/>
              </a:solidFill>
              <a:effectLst/>
              <a:uLnTx/>
              <a:uFillTx/>
              <a:latin typeface="Georgia"/>
              <a:ea typeface="+mj-ea"/>
              <a:cs typeface="Georgia"/>
            </a:endParaRPr>
          </a:p>
        </p:txBody>
      </p:sp>
      <p:sp>
        <p:nvSpPr>
          <p:cNvPr id="27" name="object 10"/>
          <p:cNvSpPr txBox="1"/>
          <p:nvPr/>
        </p:nvSpPr>
        <p:spPr>
          <a:xfrm>
            <a:off x="341258" y="2957460"/>
            <a:ext cx="15621000" cy="693780"/>
          </a:xfrm>
          <a:prstGeom prst="rect">
            <a:avLst/>
          </a:prstGeom>
          <a:solidFill>
            <a:srgbClr val="F17126"/>
          </a:solidFill>
        </p:spPr>
        <p:txBody>
          <a:bodyPr vert="horz" wrap="square" lIns="0" tIns="127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5"/>
              </a:spcBef>
            </a:pPr>
            <a:r>
              <a:rPr lang="it-IT" sz="4500" spc="25" dirty="0" smtClean="0">
                <a:solidFill>
                  <a:srgbClr val="FFFFFF"/>
                </a:solidFill>
                <a:latin typeface="Georgia"/>
                <a:cs typeface="Georgia"/>
              </a:rPr>
              <a:t>Quattro proposte specifiche al Governo Italiano / 4</a:t>
            </a:r>
            <a:endParaRPr lang="it-IT" sz="4500" dirty="0">
              <a:latin typeface="Georgia"/>
              <a:cs typeface="Georgia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490" y="3527768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5" h="217804">
                <a:moveTo>
                  <a:pt x="108648" y="0"/>
                </a:moveTo>
                <a:lnTo>
                  <a:pt x="0" y="108648"/>
                </a:lnTo>
                <a:lnTo>
                  <a:pt x="108648" y="217309"/>
                </a:lnTo>
                <a:lnTo>
                  <a:pt x="217309" y="108648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31256" y="5224016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5" h="217804">
                <a:moveTo>
                  <a:pt x="108648" y="0"/>
                </a:moveTo>
                <a:lnTo>
                  <a:pt x="0" y="108661"/>
                </a:lnTo>
                <a:lnTo>
                  <a:pt x="108648" y="217309"/>
                </a:lnTo>
                <a:lnTo>
                  <a:pt x="217309" y="108661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59248" y="7168232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5" h="217804">
                <a:moveTo>
                  <a:pt x="108648" y="0"/>
                </a:moveTo>
                <a:lnTo>
                  <a:pt x="0" y="108648"/>
                </a:lnTo>
                <a:lnTo>
                  <a:pt x="108648" y="217309"/>
                </a:lnTo>
                <a:lnTo>
                  <a:pt x="217309" y="108648"/>
                </a:lnTo>
                <a:lnTo>
                  <a:pt x="108648" y="0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52600" y="3388131"/>
            <a:ext cx="12745720" cy="5355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4000" b="1" spc="-95" dirty="0">
                <a:solidFill>
                  <a:srgbClr val="414042"/>
                </a:solidFill>
                <a:latin typeface="Trebuchet MS"/>
                <a:cs typeface="Trebuchet MS"/>
              </a:rPr>
              <a:t>Armonizzazione</a:t>
            </a:r>
            <a:r>
              <a:rPr sz="4000" b="1" spc="-254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65" dirty="0">
                <a:solidFill>
                  <a:srgbClr val="414042"/>
                </a:solidFill>
                <a:latin typeface="Trebuchet MS"/>
                <a:cs typeface="Trebuchet MS"/>
              </a:rPr>
              <a:t>fiscale</a:t>
            </a:r>
            <a:r>
              <a:rPr sz="4000" b="1" spc="-27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spc="30" dirty="0">
                <a:solidFill>
                  <a:srgbClr val="414042"/>
                </a:solidFill>
                <a:latin typeface="Calibri"/>
                <a:cs typeface="Calibri"/>
              </a:rPr>
              <a:t>ed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50" dirty="0">
                <a:solidFill>
                  <a:srgbClr val="414042"/>
                </a:solidFill>
                <a:latin typeface="Calibri"/>
                <a:cs typeface="Calibri"/>
              </a:rPr>
              <a:t>eliminazione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35" dirty="0">
                <a:solidFill>
                  <a:srgbClr val="414042"/>
                </a:solidFill>
                <a:latin typeface="Calibri"/>
                <a:cs typeface="Calibri"/>
              </a:rPr>
              <a:t>dei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40" dirty="0">
                <a:solidFill>
                  <a:srgbClr val="414042"/>
                </a:solidFill>
                <a:latin typeface="Calibri"/>
                <a:cs typeface="Calibri"/>
              </a:rPr>
              <a:t>paradisi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40" dirty="0">
                <a:solidFill>
                  <a:srgbClr val="414042"/>
                </a:solidFill>
                <a:latin typeface="Calibri"/>
                <a:cs typeface="Calibri"/>
              </a:rPr>
              <a:t>fiscali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25" dirty="0">
                <a:solidFill>
                  <a:srgbClr val="414042"/>
                </a:solidFill>
                <a:latin typeface="Calibri"/>
                <a:cs typeface="Calibri"/>
              </a:rPr>
              <a:t>interni</a:t>
            </a:r>
            <a:endParaRPr sz="4000" dirty="0">
              <a:latin typeface="Calibri"/>
              <a:cs typeface="Calibri"/>
            </a:endParaRPr>
          </a:p>
          <a:p>
            <a:pPr marL="12700" marR="241300" algn="just">
              <a:lnSpc>
                <a:spcPct val="100000"/>
              </a:lnSpc>
              <a:spcBef>
                <a:spcPts val="3240"/>
              </a:spcBef>
            </a:pPr>
            <a:r>
              <a:rPr sz="4000" b="1" spc="-50" dirty="0">
                <a:solidFill>
                  <a:srgbClr val="414042"/>
                </a:solidFill>
                <a:latin typeface="Trebuchet MS"/>
                <a:cs typeface="Trebuchet MS"/>
              </a:rPr>
              <a:t>Investimenti</a:t>
            </a:r>
            <a:r>
              <a:rPr sz="4000" b="1" spc="-25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55" dirty="0">
                <a:solidFill>
                  <a:srgbClr val="414042"/>
                </a:solidFill>
                <a:latin typeface="Trebuchet MS"/>
                <a:cs typeface="Trebuchet MS"/>
              </a:rPr>
              <a:t>infrastrutturali</a:t>
            </a:r>
            <a:r>
              <a:rPr sz="4000" b="1" spc="-26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spc="-5" dirty="0">
                <a:solidFill>
                  <a:srgbClr val="414042"/>
                </a:solidFill>
                <a:latin typeface="Calibri"/>
                <a:cs typeface="Calibri"/>
              </a:rPr>
              <a:t>e</a:t>
            </a:r>
            <a:r>
              <a:rPr sz="4000" spc="-6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30" dirty="0">
                <a:solidFill>
                  <a:srgbClr val="414042"/>
                </a:solidFill>
                <a:latin typeface="Calibri"/>
                <a:cs typeface="Calibri"/>
              </a:rPr>
              <a:t>investimenti</a:t>
            </a:r>
            <a:r>
              <a:rPr sz="4000" spc="-6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30" dirty="0">
                <a:solidFill>
                  <a:srgbClr val="414042"/>
                </a:solidFill>
                <a:latin typeface="Calibri"/>
                <a:cs typeface="Calibri"/>
              </a:rPr>
              <a:t>produttivi</a:t>
            </a:r>
            <a:r>
              <a:rPr sz="4000" spc="-6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40" dirty="0">
                <a:solidFill>
                  <a:srgbClr val="414042"/>
                </a:solidFill>
                <a:latin typeface="Calibri"/>
                <a:cs typeface="Calibri"/>
              </a:rPr>
              <a:t>(anche</a:t>
            </a:r>
            <a:r>
              <a:rPr sz="4000" spc="-6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25" dirty="0">
                <a:solidFill>
                  <a:srgbClr val="414042"/>
                </a:solidFill>
                <a:latin typeface="Calibri"/>
                <a:cs typeface="Calibri"/>
              </a:rPr>
              <a:t>privati)</a:t>
            </a:r>
            <a:r>
              <a:rPr sz="4000" spc="-6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25" dirty="0">
                <a:solidFill>
                  <a:srgbClr val="414042"/>
                </a:solidFill>
                <a:latin typeface="Calibri"/>
                <a:cs typeface="Calibri"/>
              </a:rPr>
              <a:t>loro</a:t>
            </a:r>
            <a:r>
              <a:rPr sz="4000" spc="-6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15" dirty="0">
                <a:solidFill>
                  <a:srgbClr val="414042"/>
                </a:solidFill>
                <a:latin typeface="Calibri"/>
                <a:cs typeface="Calibri"/>
              </a:rPr>
              <a:t>trattamento  </a:t>
            </a:r>
            <a:r>
              <a:rPr sz="4000" spc="30" dirty="0">
                <a:solidFill>
                  <a:srgbClr val="414042"/>
                </a:solidFill>
                <a:latin typeface="Calibri"/>
                <a:cs typeface="Calibri"/>
              </a:rPr>
              <a:t>nelle </a:t>
            </a:r>
            <a:r>
              <a:rPr sz="4000" spc="50" dirty="0">
                <a:solidFill>
                  <a:srgbClr val="414042"/>
                </a:solidFill>
                <a:latin typeface="Calibri"/>
                <a:cs typeface="Calibri"/>
              </a:rPr>
              <a:t>discipline </a:t>
            </a:r>
            <a:r>
              <a:rPr sz="4000" spc="55" dirty="0">
                <a:solidFill>
                  <a:srgbClr val="414042"/>
                </a:solidFill>
                <a:latin typeface="Calibri"/>
                <a:cs typeface="Calibri"/>
              </a:rPr>
              <a:t>di</a:t>
            </a:r>
            <a:r>
              <a:rPr sz="4000" spc="-290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50" dirty="0">
                <a:solidFill>
                  <a:srgbClr val="414042"/>
                </a:solidFill>
                <a:latin typeface="Calibri"/>
                <a:cs typeface="Calibri"/>
              </a:rPr>
              <a:t>bilancio.</a:t>
            </a:r>
            <a:endParaRPr sz="40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4000" b="1" spc="-70" dirty="0">
                <a:solidFill>
                  <a:srgbClr val="414042"/>
                </a:solidFill>
                <a:latin typeface="Trebuchet MS"/>
                <a:cs typeface="Trebuchet MS"/>
              </a:rPr>
              <a:t>Integrazione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60" dirty="0">
                <a:solidFill>
                  <a:srgbClr val="414042"/>
                </a:solidFill>
                <a:latin typeface="Trebuchet MS"/>
                <a:cs typeface="Trebuchet MS"/>
              </a:rPr>
              <a:t>nello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25" dirty="0">
                <a:solidFill>
                  <a:srgbClr val="414042"/>
                </a:solidFill>
                <a:latin typeface="Trebuchet MS"/>
                <a:cs typeface="Trebuchet MS"/>
              </a:rPr>
              <a:t>Statuto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45" dirty="0">
                <a:solidFill>
                  <a:srgbClr val="414042"/>
                </a:solidFill>
                <a:latin typeface="Trebuchet MS"/>
                <a:cs typeface="Trebuchet MS"/>
              </a:rPr>
              <a:t>della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45" dirty="0">
                <a:solidFill>
                  <a:srgbClr val="414042"/>
                </a:solidFill>
                <a:latin typeface="Trebuchet MS"/>
                <a:cs typeface="Trebuchet MS"/>
              </a:rPr>
              <a:t>BCE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70" dirty="0">
                <a:solidFill>
                  <a:srgbClr val="414042"/>
                </a:solidFill>
                <a:latin typeface="Trebuchet MS"/>
                <a:cs typeface="Trebuchet MS"/>
              </a:rPr>
              <a:t>del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70" dirty="0">
                <a:solidFill>
                  <a:srgbClr val="414042"/>
                </a:solidFill>
                <a:latin typeface="Trebuchet MS"/>
                <a:cs typeface="Trebuchet MS"/>
              </a:rPr>
              <a:t>parametro</a:t>
            </a:r>
            <a:r>
              <a:rPr sz="4000" b="1" spc="-24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b="1" spc="-90" dirty="0">
                <a:solidFill>
                  <a:srgbClr val="414042"/>
                </a:solidFill>
                <a:latin typeface="Trebuchet MS"/>
                <a:cs typeface="Trebuchet MS"/>
              </a:rPr>
              <a:t>dell’occupazione</a:t>
            </a:r>
            <a:r>
              <a:rPr sz="4000" b="1" spc="-26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4000" spc="40" dirty="0">
                <a:solidFill>
                  <a:srgbClr val="414042"/>
                </a:solidFill>
                <a:latin typeface="Calibri"/>
                <a:cs typeface="Calibri"/>
              </a:rPr>
              <a:t>accanto</a:t>
            </a:r>
            <a:r>
              <a:rPr sz="4000" spc="-5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80" dirty="0">
                <a:solidFill>
                  <a:srgbClr val="414042"/>
                </a:solidFill>
                <a:latin typeface="Calibri"/>
                <a:cs typeface="Calibri"/>
              </a:rPr>
              <a:t>a</a:t>
            </a:r>
            <a:r>
              <a:rPr sz="4000" spc="-5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40" dirty="0">
                <a:solidFill>
                  <a:srgbClr val="414042"/>
                </a:solidFill>
                <a:latin typeface="Calibri"/>
                <a:cs typeface="Calibri"/>
              </a:rPr>
              <a:t>quello  </a:t>
            </a:r>
            <a:r>
              <a:rPr sz="4000" spc="35" dirty="0">
                <a:solidFill>
                  <a:srgbClr val="414042"/>
                </a:solidFill>
                <a:latin typeface="Calibri"/>
                <a:cs typeface="Calibri"/>
              </a:rPr>
              <a:t>dell’inflazione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30" dirty="0">
                <a:solidFill>
                  <a:srgbClr val="414042"/>
                </a:solidFill>
                <a:latin typeface="Calibri"/>
                <a:cs typeface="Calibri"/>
              </a:rPr>
              <a:t>come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10" dirty="0">
                <a:solidFill>
                  <a:srgbClr val="414042"/>
                </a:solidFill>
                <a:latin typeface="Calibri"/>
                <a:cs typeface="Calibri"/>
              </a:rPr>
              <a:t>riferimenti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15" dirty="0">
                <a:solidFill>
                  <a:srgbClr val="414042"/>
                </a:solidFill>
                <a:latin typeface="Calibri"/>
                <a:cs typeface="Calibri"/>
              </a:rPr>
              <a:t>per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25" dirty="0">
                <a:solidFill>
                  <a:srgbClr val="414042"/>
                </a:solidFill>
                <a:latin typeface="Calibri"/>
                <a:cs typeface="Calibri"/>
              </a:rPr>
              <a:t>le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15" dirty="0">
                <a:solidFill>
                  <a:srgbClr val="414042"/>
                </a:solidFill>
                <a:latin typeface="Calibri"/>
                <a:cs typeface="Calibri"/>
              </a:rPr>
              <a:t>scelte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55" dirty="0">
                <a:solidFill>
                  <a:srgbClr val="414042"/>
                </a:solidFill>
                <a:latin typeface="Calibri"/>
                <a:cs typeface="Calibri"/>
              </a:rPr>
              <a:t>di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50" dirty="0">
                <a:solidFill>
                  <a:srgbClr val="414042"/>
                </a:solidFill>
                <a:latin typeface="Calibri"/>
                <a:cs typeface="Calibri"/>
              </a:rPr>
              <a:t>politica</a:t>
            </a:r>
            <a:r>
              <a:rPr sz="4000" spc="-65" dirty="0">
                <a:solidFill>
                  <a:srgbClr val="414042"/>
                </a:solidFill>
                <a:latin typeface="Calibri"/>
                <a:cs typeface="Calibri"/>
              </a:rPr>
              <a:t> </a:t>
            </a:r>
            <a:r>
              <a:rPr sz="4000" spc="35" dirty="0">
                <a:solidFill>
                  <a:srgbClr val="414042"/>
                </a:solidFill>
                <a:latin typeface="Calibri"/>
                <a:cs typeface="Calibri"/>
              </a:rPr>
              <a:t>economica.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6256000" cy="848360"/>
          </a:xfrm>
          <a:custGeom>
            <a:avLst/>
            <a:gdLst/>
            <a:ahLst/>
            <a:cxnLst/>
            <a:rect l="l" t="t" r="r" b="b"/>
            <a:pathLst>
              <a:path w="16256000" h="848360">
                <a:moveTo>
                  <a:pt x="16256000" y="800938"/>
                </a:moveTo>
                <a:lnTo>
                  <a:pt x="2514219" y="800938"/>
                </a:lnTo>
                <a:lnTo>
                  <a:pt x="2521942" y="807918"/>
                </a:lnTo>
                <a:lnTo>
                  <a:pt x="2539523" y="823372"/>
                </a:lnTo>
                <a:lnTo>
                  <a:pt x="2558581" y="839075"/>
                </a:lnTo>
                <a:lnTo>
                  <a:pt x="2570734" y="846797"/>
                </a:lnTo>
                <a:lnTo>
                  <a:pt x="2578119" y="847540"/>
                </a:lnTo>
                <a:lnTo>
                  <a:pt x="2600293" y="847788"/>
                </a:lnTo>
                <a:lnTo>
                  <a:pt x="16256000" y="846797"/>
                </a:lnTo>
                <a:lnTo>
                  <a:pt x="16256000" y="800938"/>
                </a:lnTo>
                <a:close/>
              </a:path>
              <a:path w="16256000" h="848360">
                <a:moveTo>
                  <a:pt x="16256000" y="0"/>
                </a:moveTo>
                <a:lnTo>
                  <a:pt x="0" y="0"/>
                </a:lnTo>
                <a:lnTo>
                  <a:pt x="0" y="847382"/>
                </a:lnTo>
                <a:lnTo>
                  <a:pt x="76200" y="834961"/>
                </a:lnTo>
                <a:lnTo>
                  <a:pt x="681990" y="834961"/>
                </a:lnTo>
                <a:lnTo>
                  <a:pt x="733298" y="782396"/>
                </a:lnTo>
                <a:lnTo>
                  <a:pt x="742442" y="748220"/>
                </a:lnTo>
                <a:lnTo>
                  <a:pt x="818552" y="748220"/>
                </a:lnTo>
                <a:lnTo>
                  <a:pt x="909446" y="710107"/>
                </a:lnTo>
                <a:lnTo>
                  <a:pt x="1225568" y="710107"/>
                </a:lnTo>
                <a:lnTo>
                  <a:pt x="1234059" y="702221"/>
                </a:lnTo>
                <a:lnTo>
                  <a:pt x="1234059" y="675932"/>
                </a:lnTo>
                <a:lnTo>
                  <a:pt x="1287907" y="675932"/>
                </a:lnTo>
                <a:lnTo>
                  <a:pt x="1339215" y="639127"/>
                </a:lnTo>
                <a:lnTo>
                  <a:pt x="1339215" y="607593"/>
                </a:lnTo>
                <a:lnTo>
                  <a:pt x="1445640" y="555015"/>
                </a:lnTo>
                <a:lnTo>
                  <a:pt x="1567815" y="555015"/>
                </a:lnTo>
                <a:lnTo>
                  <a:pt x="1598167" y="539242"/>
                </a:lnTo>
                <a:lnTo>
                  <a:pt x="1774190" y="539242"/>
                </a:lnTo>
                <a:lnTo>
                  <a:pt x="1774190" y="393357"/>
                </a:lnTo>
                <a:lnTo>
                  <a:pt x="1811019" y="393357"/>
                </a:lnTo>
                <a:lnTo>
                  <a:pt x="1808636" y="380008"/>
                </a:lnTo>
                <a:lnTo>
                  <a:pt x="1808718" y="350640"/>
                </a:lnTo>
                <a:lnTo>
                  <a:pt x="1822110" y="321273"/>
                </a:lnTo>
                <a:lnTo>
                  <a:pt x="1859661" y="307924"/>
                </a:lnTo>
                <a:lnTo>
                  <a:pt x="16256000" y="307924"/>
                </a:lnTo>
                <a:lnTo>
                  <a:pt x="16256000" y="0"/>
                </a:lnTo>
                <a:close/>
              </a:path>
              <a:path w="16256000" h="848360">
                <a:moveTo>
                  <a:pt x="16256000" y="762673"/>
                </a:moveTo>
                <a:lnTo>
                  <a:pt x="2342007" y="762673"/>
                </a:lnTo>
                <a:lnTo>
                  <a:pt x="2433955" y="786333"/>
                </a:lnTo>
                <a:lnTo>
                  <a:pt x="2482596" y="809993"/>
                </a:lnTo>
                <a:lnTo>
                  <a:pt x="2514219" y="800938"/>
                </a:lnTo>
                <a:lnTo>
                  <a:pt x="16256000" y="800938"/>
                </a:lnTo>
                <a:lnTo>
                  <a:pt x="16256000" y="762673"/>
                </a:lnTo>
                <a:close/>
              </a:path>
              <a:path w="16256000" h="848360">
                <a:moveTo>
                  <a:pt x="16256000" y="714044"/>
                </a:moveTo>
                <a:lnTo>
                  <a:pt x="2025269" y="714044"/>
                </a:lnTo>
                <a:lnTo>
                  <a:pt x="2030053" y="728196"/>
                </a:lnTo>
                <a:lnTo>
                  <a:pt x="2040874" y="759025"/>
                </a:lnTo>
                <a:lnTo>
                  <a:pt x="2052433" y="789086"/>
                </a:lnTo>
                <a:lnTo>
                  <a:pt x="2059432" y="800938"/>
                </a:lnTo>
                <a:lnTo>
                  <a:pt x="2063369" y="796848"/>
                </a:lnTo>
                <a:lnTo>
                  <a:pt x="2076450" y="792911"/>
                </a:lnTo>
                <a:lnTo>
                  <a:pt x="2103667" y="781269"/>
                </a:lnTo>
                <a:lnTo>
                  <a:pt x="2110613" y="778459"/>
                </a:lnTo>
                <a:lnTo>
                  <a:pt x="2113680" y="777880"/>
                </a:lnTo>
                <a:lnTo>
                  <a:pt x="2207053" y="777880"/>
                </a:lnTo>
                <a:lnTo>
                  <a:pt x="2248661" y="767943"/>
                </a:lnTo>
                <a:lnTo>
                  <a:pt x="2317433" y="767943"/>
                </a:lnTo>
                <a:lnTo>
                  <a:pt x="2342007" y="762673"/>
                </a:lnTo>
                <a:lnTo>
                  <a:pt x="16256000" y="762673"/>
                </a:lnTo>
                <a:lnTo>
                  <a:pt x="16256000" y="714044"/>
                </a:lnTo>
                <a:close/>
              </a:path>
              <a:path w="16256000" h="848360">
                <a:moveTo>
                  <a:pt x="2207053" y="777880"/>
                </a:moveTo>
                <a:lnTo>
                  <a:pt x="2113680" y="777880"/>
                </a:lnTo>
                <a:lnTo>
                  <a:pt x="2119915" y="778781"/>
                </a:lnTo>
                <a:lnTo>
                  <a:pt x="2134008" y="782147"/>
                </a:lnTo>
                <a:lnTo>
                  <a:pt x="2160651" y="788962"/>
                </a:lnTo>
                <a:lnTo>
                  <a:pt x="2207053" y="777880"/>
                </a:lnTo>
                <a:close/>
              </a:path>
              <a:path w="16256000" h="848360">
                <a:moveTo>
                  <a:pt x="2317433" y="767943"/>
                </a:moveTo>
                <a:lnTo>
                  <a:pt x="2248661" y="767943"/>
                </a:lnTo>
                <a:lnTo>
                  <a:pt x="2305177" y="770572"/>
                </a:lnTo>
                <a:lnTo>
                  <a:pt x="2317433" y="767943"/>
                </a:lnTo>
                <a:close/>
              </a:path>
              <a:path w="16256000" h="848360">
                <a:moveTo>
                  <a:pt x="1211360" y="735076"/>
                </a:moveTo>
                <a:lnTo>
                  <a:pt x="1144651" y="735076"/>
                </a:lnTo>
                <a:lnTo>
                  <a:pt x="1206373" y="760044"/>
                </a:lnTo>
                <a:lnTo>
                  <a:pt x="1211360" y="735076"/>
                </a:lnTo>
                <a:close/>
              </a:path>
              <a:path w="16256000" h="848360">
                <a:moveTo>
                  <a:pt x="818552" y="748220"/>
                </a:moveTo>
                <a:lnTo>
                  <a:pt x="742442" y="748220"/>
                </a:lnTo>
                <a:lnTo>
                  <a:pt x="802894" y="754786"/>
                </a:lnTo>
                <a:lnTo>
                  <a:pt x="818552" y="748220"/>
                </a:lnTo>
                <a:close/>
              </a:path>
              <a:path w="16256000" h="848360">
                <a:moveTo>
                  <a:pt x="1217077" y="717994"/>
                </a:moveTo>
                <a:lnTo>
                  <a:pt x="1001394" y="717994"/>
                </a:lnTo>
                <a:lnTo>
                  <a:pt x="1056640" y="739025"/>
                </a:lnTo>
                <a:lnTo>
                  <a:pt x="1144651" y="735076"/>
                </a:lnTo>
                <a:lnTo>
                  <a:pt x="1211360" y="735076"/>
                </a:lnTo>
                <a:lnTo>
                  <a:pt x="1214246" y="720623"/>
                </a:lnTo>
                <a:lnTo>
                  <a:pt x="1217077" y="717994"/>
                </a:lnTo>
                <a:close/>
              </a:path>
              <a:path w="16256000" h="848360">
                <a:moveTo>
                  <a:pt x="1225568" y="710107"/>
                </a:moveTo>
                <a:lnTo>
                  <a:pt x="909446" y="710107"/>
                </a:lnTo>
                <a:lnTo>
                  <a:pt x="950086" y="723252"/>
                </a:lnTo>
                <a:lnTo>
                  <a:pt x="1001394" y="717994"/>
                </a:lnTo>
                <a:lnTo>
                  <a:pt x="1217077" y="717994"/>
                </a:lnTo>
                <a:lnTo>
                  <a:pt x="1225568" y="710107"/>
                </a:lnTo>
                <a:close/>
              </a:path>
              <a:path w="16256000" h="848360">
                <a:moveTo>
                  <a:pt x="16256000" y="307924"/>
                </a:moveTo>
                <a:lnTo>
                  <a:pt x="1859661" y="307924"/>
                </a:lnTo>
                <a:lnTo>
                  <a:pt x="1900231" y="309238"/>
                </a:lnTo>
                <a:lnTo>
                  <a:pt x="1918001" y="318438"/>
                </a:lnTo>
                <a:lnTo>
                  <a:pt x="1916793" y="343408"/>
                </a:lnTo>
                <a:lnTo>
                  <a:pt x="1900428" y="392036"/>
                </a:lnTo>
                <a:lnTo>
                  <a:pt x="1924050" y="410438"/>
                </a:lnTo>
                <a:lnTo>
                  <a:pt x="1924050" y="690397"/>
                </a:lnTo>
                <a:lnTo>
                  <a:pt x="1980565" y="716673"/>
                </a:lnTo>
                <a:lnTo>
                  <a:pt x="2025269" y="714044"/>
                </a:lnTo>
                <a:lnTo>
                  <a:pt x="16256000" y="714044"/>
                </a:lnTo>
                <a:lnTo>
                  <a:pt x="16256000" y="307924"/>
                </a:lnTo>
                <a:close/>
              </a:path>
              <a:path w="16256000" h="848360">
                <a:moveTo>
                  <a:pt x="1774190" y="539242"/>
                </a:moveTo>
                <a:lnTo>
                  <a:pt x="1598167" y="539242"/>
                </a:lnTo>
                <a:lnTo>
                  <a:pt x="1629663" y="565531"/>
                </a:lnTo>
                <a:lnTo>
                  <a:pt x="1774190" y="565531"/>
                </a:lnTo>
                <a:lnTo>
                  <a:pt x="1774190" y="539242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49133" y="595096"/>
            <a:ext cx="261162" cy="191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1280" y="766343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51280" y="846975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72728" y="86622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72728" y="946848"/>
            <a:ext cx="36830" cy="61594"/>
          </a:xfrm>
          <a:custGeom>
            <a:avLst/>
            <a:gdLst/>
            <a:ahLst/>
            <a:cxnLst/>
            <a:rect l="l" t="t" r="r" b="b"/>
            <a:pathLst>
              <a:path w="36830" h="61594">
                <a:moveTo>
                  <a:pt x="0" y="61328"/>
                </a:moveTo>
                <a:lnTo>
                  <a:pt x="36791" y="61328"/>
                </a:lnTo>
                <a:lnTo>
                  <a:pt x="36791" y="0"/>
                </a:lnTo>
                <a:lnTo>
                  <a:pt x="0" y="0"/>
                </a:lnTo>
                <a:lnTo>
                  <a:pt x="0" y="61328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59686" y="21370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4800"/>
                </a:lnTo>
              </a:path>
            </a:pathLst>
          </a:custGeom>
          <a:ln w="438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94840" y="19175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692" y="0"/>
                </a:lnTo>
              </a:path>
            </a:pathLst>
          </a:custGeom>
          <a:ln w="439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37740" y="127304"/>
            <a:ext cx="44450" cy="42545"/>
          </a:xfrm>
          <a:custGeom>
            <a:avLst/>
            <a:gdLst/>
            <a:ahLst/>
            <a:cxnLst/>
            <a:rect l="l" t="t" r="r" b="b"/>
            <a:pathLst>
              <a:path w="44450" h="42544">
                <a:moveTo>
                  <a:pt x="43891" y="0"/>
                </a:moveTo>
                <a:lnTo>
                  <a:pt x="0" y="0"/>
                </a:lnTo>
                <a:lnTo>
                  <a:pt x="0" y="42494"/>
                </a:lnTo>
                <a:lnTo>
                  <a:pt x="43891" y="42494"/>
                </a:lnTo>
                <a:lnTo>
                  <a:pt x="438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38476" y="382498"/>
            <a:ext cx="573627" cy="3503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485619" y="349341"/>
            <a:ext cx="416684" cy="4166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062200" y="349338"/>
            <a:ext cx="0" cy="407670"/>
          </a:xfrm>
          <a:custGeom>
            <a:avLst/>
            <a:gdLst/>
            <a:ahLst/>
            <a:cxnLst/>
            <a:rect l="l" t="t" r="r" b="b"/>
            <a:pathLst>
              <a:path h="407670">
                <a:moveTo>
                  <a:pt x="0" y="0"/>
                </a:moveTo>
                <a:lnTo>
                  <a:pt x="0" y="407301"/>
                </a:lnTo>
              </a:path>
            </a:pathLst>
          </a:custGeom>
          <a:ln w="1270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500" y="1945627"/>
            <a:ext cx="15621000" cy="1028700"/>
          </a:xfrm>
          <a:custGeom>
            <a:avLst/>
            <a:gdLst/>
            <a:ahLst/>
            <a:cxnLst/>
            <a:rect l="l" t="t" r="r" b="b"/>
            <a:pathLst>
              <a:path w="15621000" h="1028700">
                <a:moveTo>
                  <a:pt x="15621000" y="1028471"/>
                </a:moveTo>
                <a:lnTo>
                  <a:pt x="0" y="1028471"/>
                </a:lnTo>
                <a:lnTo>
                  <a:pt x="0" y="0"/>
                </a:lnTo>
                <a:lnTo>
                  <a:pt x="15621000" y="0"/>
                </a:lnTo>
                <a:lnTo>
                  <a:pt x="15621000" y="1028471"/>
                </a:lnTo>
                <a:close/>
              </a:path>
            </a:pathLst>
          </a:custGeom>
          <a:solidFill>
            <a:srgbClr val="F17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127317"/>
            <a:ext cx="2592070" cy="720090"/>
          </a:xfrm>
          <a:custGeom>
            <a:avLst/>
            <a:gdLst/>
            <a:ahLst/>
            <a:cxnLst/>
            <a:rect l="l" t="t" r="r" b="b"/>
            <a:pathLst>
              <a:path w="2592070" h="720090">
                <a:moveTo>
                  <a:pt x="2591562" y="719975"/>
                </a:moveTo>
                <a:lnTo>
                  <a:pt x="2539480" y="696066"/>
                </a:lnTo>
                <a:lnTo>
                  <a:pt x="2514180" y="673633"/>
                </a:lnTo>
                <a:lnTo>
                  <a:pt x="2482646" y="682675"/>
                </a:lnTo>
                <a:lnTo>
                  <a:pt x="2434018" y="659028"/>
                </a:lnTo>
                <a:lnTo>
                  <a:pt x="2342019" y="635368"/>
                </a:lnTo>
                <a:lnTo>
                  <a:pt x="2305202" y="643255"/>
                </a:lnTo>
                <a:lnTo>
                  <a:pt x="2248687" y="640626"/>
                </a:lnTo>
                <a:lnTo>
                  <a:pt x="2160625" y="661657"/>
                </a:lnTo>
                <a:lnTo>
                  <a:pt x="2133970" y="654842"/>
                </a:lnTo>
                <a:lnTo>
                  <a:pt x="2119884" y="651475"/>
                </a:lnTo>
                <a:lnTo>
                  <a:pt x="2113684" y="650570"/>
                </a:lnTo>
                <a:lnTo>
                  <a:pt x="2110689" y="651141"/>
                </a:lnTo>
                <a:lnTo>
                  <a:pt x="2103682" y="653951"/>
                </a:lnTo>
                <a:lnTo>
                  <a:pt x="2092120" y="658858"/>
                </a:lnTo>
                <a:lnTo>
                  <a:pt x="2081298" y="663520"/>
                </a:lnTo>
                <a:lnTo>
                  <a:pt x="2076513" y="665594"/>
                </a:lnTo>
                <a:lnTo>
                  <a:pt x="2063369" y="669544"/>
                </a:lnTo>
                <a:lnTo>
                  <a:pt x="2059432" y="673633"/>
                </a:lnTo>
                <a:lnTo>
                  <a:pt x="2052425" y="661781"/>
                </a:lnTo>
                <a:lnTo>
                  <a:pt x="2040863" y="631720"/>
                </a:lnTo>
                <a:lnTo>
                  <a:pt x="2030040" y="600892"/>
                </a:lnTo>
                <a:lnTo>
                  <a:pt x="2025256" y="586740"/>
                </a:lnTo>
                <a:lnTo>
                  <a:pt x="1980577" y="589368"/>
                </a:lnTo>
                <a:lnTo>
                  <a:pt x="1924050" y="563079"/>
                </a:lnTo>
                <a:lnTo>
                  <a:pt x="1924050" y="283133"/>
                </a:lnTo>
                <a:lnTo>
                  <a:pt x="1900389" y="264731"/>
                </a:lnTo>
                <a:lnTo>
                  <a:pt x="1913134" y="227182"/>
                </a:lnTo>
                <a:lnTo>
                  <a:pt x="1915429" y="206276"/>
                </a:lnTo>
                <a:lnTo>
                  <a:pt x="1905519" y="194462"/>
                </a:lnTo>
                <a:lnTo>
                  <a:pt x="1881644" y="184188"/>
                </a:lnTo>
                <a:lnTo>
                  <a:pt x="1881644" y="86385"/>
                </a:lnTo>
                <a:lnTo>
                  <a:pt x="1924545" y="86385"/>
                </a:lnTo>
                <a:lnTo>
                  <a:pt x="1924545" y="42481"/>
                </a:lnTo>
                <a:lnTo>
                  <a:pt x="1881644" y="42481"/>
                </a:lnTo>
                <a:lnTo>
                  <a:pt x="1881644" y="0"/>
                </a:lnTo>
                <a:lnTo>
                  <a:pt x="1837753" y="0"/>
                </a:lnTo>
                <a:lnTo>
                  <a:pt x="1837753" y="42481"/>
                </a:lnTo>
                <a:lnTo>
                  <a:pt x="1794852" y="42481"/>
                </a:lnTo>
                <a:lnTo>
                  <a:pt x="1794852" y="86385"/>
                </a:lnTo>
                <a:lnTo>
                  <a:pt x="1837753" y="86385"/>
                </a:lnTo>
                <a:lnTo>
                  <a:pt x="1837753" y="184137"/>
                </a:lnTo>
                <a:lnTo>
                  <a:pt x="1815049" y="203696"/>
                </a:lnTo>
                <a:lnTo>
                  <a:pt x="1807918" y="231098"/>
                </a:lnTo>
                <a:lnTo>
                  <a:pt x="1809021" y="255496"/>
                </a:lnTo>
                <a:lnTo>
                  <a:pt x="1811020" y="266039"/>
                </a:lnTo>
                <a:lnTo>
                  <a:pt x="1774228" y="266039"/>
                </a:lnTo>
                <a:lnTo>
                  <a:pt x="1774228" y="438213"/>
                </a:lnTo>
                <a:lnTo>
                  <a:pt x="1629651" y="438213"/>
                </a:lnTo>
                <a:lnTo>
                  <a:pt x="1598104" y="411937"/>
                </a:lnTo>
                <a:lnTo>
                  <a:pt x="1567878" y="427710"/>
                </a:lnTo>
                <a:lnTo>
                  <a:pt x="1445653" y="427710"/>
                </a:lnTo>
                <a:lnTo>
                  <a:pt x="1339189" y="480275"/>
                </a:lnTo>
                <a:lnTo>
                  <a:pt x="1339189" y="511822"/>
                </a:lnTo>
                <a:lnTo>
                  <a:pt x="1287932" y="548627"/>
                </a:lnTo>
                <a:lnTo>
                  <a:pt x="1234033" y="548627"/>
                </a:lnTo>
                <a:lnTo>
                  <a:pt x="1234033" y="574916"/>
                </a:lnTo>
                <a:lnTo>
                  <a:pt x="1214323" y="593305"/>
                </a:lnTo>
                <a:lnTo>
                  <a:pt x="1206436" y="632739"/>
                </a:lnTo>
                <a:lnTo>
                  <a:pt x="1144663" y="607771"/>
                </a:lnTo>
                <a:lnTo>
                  <a:pt x="1056601" y="611708"/>
                </a:lnTo>
                <a:lnTo>
                  <a:pt x="1001407" y="590677"/>
                </a:lnTo>
                <a:lnTo>
                  <a:pt x="950150" y="595934"/>
                </a:lnTo>
                <a:lnTo>
                  <a:pt x="909396" y="582790"/>
                </a:lnTo>
                <a:lnTo>
                  <a:pt x="802944" y="627481"/>
                </a:lnTo>
                <a:lnTo>
                  <a:pt x="742480" y="620915"/>
                </a:lnTo>
                <a:lnTo>
                  <a:pt x="733285" y="655078"/>
                </a:lnTo>
                <a:lnTo>
                  <a:pt x="682028" y="707656"/>
                </a:lnTo>
                <a:lnTo>
                  <a:pt x="547217" y="707656"/>
                </a:lnTo>
                <a:lnTo>
                  <a:pt x="76200" y="707656"/>
                </a:lnTo>
                <a:lnTo>
                  <a:pt x="0" y="720064"/>
                </a:lnTo>
              </a:path>
            </a:pathLst>
          </a:custGeom>
          <a:ln w="12700">
            <a:solidFill>
              <a:srgbClr val="F171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706431" y="1968500"/>
            <a:ext cx="8767445" cy="9017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352040" marR="5080" indent="-2339340">
              <a:lnSpc>
                <a:spcPts val="3300"/>
              </a:lnSpc>
              <a:spcBef>
                <a:spcPts val="459"/>
              </a:spcBef>
            </a:pPr>
            <a:r>
              <a:rPr sz="3000" spc="0" dirty="0">
                <a:solidFill>
                  <a:srgbClr val="FFFFFF"/>
                </a:solidFill>
                <a:latin typeface="Georgia"/>
                <a:cs typeface="Georgia"/>
              </a:rPr>
              <a:t>Tre </a:t>
            </a:r>
            <a:r>
              <a:rPr sz="3000" spc="50" dirty="0">
                <a:solidFill>
                  <a:srgbClr val="FFFFFF"/>
                </a:solidFill>
                <a:latin typeface="Georgia"/>
                <a:cs typeface="Georgia"/>
              </a:rPr>
              <a:t>proposte </a:t>
            </a:r>
            <a:r>
              <a:rPr sz="3000" spc="60" dirty="0">
                <a:solidFill>
                  <a:srgbClr val="FFFFFF"/>
                </a:solidFill>
                <a:latin typeface="Georgia"/>
                <a:cs typeface="Georgia"/>
              </a:rPr>
              <a:t>specifiche </a:t>
            </a:r>
            <a:r>
              <a:rPr sz="3000" spc="25" dirty="0">
                <a:solidFill>
                  <a:srgbClr val="FFFFFF"/>
                </a:solidFill>
                <a:latin typeface="Georgia"/>
                <a:cs typeface="Georgia"/>
              </a:rPr>
              <a:t>per </a:t>
            </a:r>
            <a:r>
              <a:rPr sz="3000" spc="40" dirty="0">
                <a:solidFill>
                  <a:srgbClr val="FFFFFF"/>
                </a:solidFill>
                <a:latin typeface="Georgia"/>
                <a:cs typeface="Georgia"/>
              </a:rPr>
              <a:t>il Parlamento</a:t>
            </a:r>
            <a:r>
              <a:rPr sz="30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FFFFFF"/>
                </a:solidFill>
                <a:latin typeface="Georgia"/>
                <a:cs typeface="Georgia"/>
              </a:rPr>
              <a:t>Europeo  </a:t>
            </a:r>
            <a:r>
              <a:rPr sz="3000" spc="15" dirty="0">
                <a:solidFill>
                  <a:srgbClr val="FFFFFF"/>
                </a:solidFill>
                <a:latin typeface="Georgia"/>
                <a:cs typeface="Georgia"/>
              </a:rPr>
              <a:t>e </a:t>
            </a:r>
            <a:r>
              <a:rPr sz="3000" spc="50" dirty="0">
                <a:solidFill>
                  <a:srgbClr val="FFFFFF"/>
                </a:solidFill>
                <a:latin typeface="Georgia"/>
                <a:cs typeface="Georgia"/>
              </a:rPr>
              <a:t>le Istituzioni</a:t>
            </a:r>
            <a:r>
              <a:rPr sz="30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000" spc="35" dirty="0">
                <a:solidFill>
                  <a:srgbClr val="FFFFFF"/>
                </a:solidFill>
                <a:latin typeface="Georgia"/>
                <a:cs typeface="Georgia"/>
              </a:rPr>
              <a:t>Europee.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189427" y="2823870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39" y="102831"/>
                </a:moveTo>
                <a:lnTo>
                  <a:pt x="8305" y="102831"/>
                </a:lnTo>
                <a:lnTo>
                  <a:pt x="3454" y="106337"/>
                </a:lnTo>
                <a:lnTo>
                  <a:pt x="0" y="116738"/>
                </a:lnTo>
                <a:lnTo>
                  <a:pt x="1816" y="122453"/>
                </a:lnTo>
                <a:lnTo>
                  <a:pt x="88404" y="186817"/>
                </a:lnTo>
                <a:lnTo>
                  <a:pt x="54686" y="289026"/>
                </a:lnTo>
                <a:lnTo>
                  <a:pt x="56553" y="294792"/>
                </a:lnTo>
                <a:lnTo>
                  <a:pt x="63246" y="299656"/>
                </a:lnTo>
                <a:lnTo>
                  <a:pt x="65862" y="300456"/>
                </a:lnTo>
                <a:lnTo>
                  <a:pt x="71132" y="300456"/>
                </a:lnTo>
                <a:lnTo>
                  <a:pt x="73774" y="299631"/>
                </a:lnTo>
                <a:lnTo>
                  <a:pt x="156794" y="238404"/>
                </a:lnTo>
                <a:lnTo>
                  <a:pt x="242436" y="238404"/>
                </a:lnTo>
                <a:lnTo>
                  <a:pt x="225666" y="186791"/>
                </a:lnTo>
                <a:lnTo>
                  <a:pt x="311467" y="122402"/>
                </a:lnTo>
                <a:lnTo>
                  <a:pt x="313245" y="116700"/>
                </a:lnTo>
                <a:lnTo>
                  <a:pt x="309791" y="106324"/>
                </a:lnTo>
                <a:lnTo>
                  <a:pt x="304939" y="102831"/>
                </a:lnTo>
                <a:close/>
              </a:path>
              <a:path w="313690" h="300989">
                <a:moveTo>
                  <a:pt x="242436" y="238404"/>
                </a:moveTo>
                <a:lnTo>
                  <a:pt x="156794" y="238404"/>
                </a:lnTo>
                <a:lnTo>
                  <a:pt x="239826" y="299631"/>
                </a:lnTo>
                <a:lnTo>
                  <a:pt x="242468" y="300456"/>
                </a:lnTo>
                <a:lnTo>
                  <a:pt x="247726" y="300456"/>
                </a:lnTo>
                <a:lnTo>
                  <a:pt x="250329" y="299656"/>
                </a:lnTo>
                <a:lnTo>
                  <a:pt x="257035" y="294830"/>
                </a:lnTo>
                <a:lnTo>
                  <a:pt x="258902" y="289077"/>
                </a:lnTo>
                <a:lnTo>
                  <a:pt x="242436" y="238404"/>
                </a:lnTo>
                <a:close/>
              </a:path>
              <a:path w="313690" h="300989">
                <a:moveTo>
                  <a:pt x="151295" y="0"/>
                </a:moveTo>
                <a:lnTo>
                  <a:pt x="146405" y="3543"/>
                </a:lnTo>
                <a:lnTo>
                  <a:pt x="114287" y="102831"/>
                </a:lnTo>
                <a:lnTo>
                  <a:pt x="198666" y="102831"/>
                </a:lnTo>
                <a:lnTo>
                  <a:pt x="167233" y="3594"/>
                </a:lnTo>
                <a:lnTo>
                  <a:pt x="162356" y="12"/>
                </a:lnTo>
                <a:lnTo>
                  <a:pt x="151295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177747" y="2811170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500" y="0"/>
                </a:moveTo>
                <a:lnTo>
                  <a:pt x="116684" y="102831"/>
                </a:lnTo>
                <a:lnTo>
                  <a:pt x="25396" y="102831"/>
                </a:lnTo>
                <a:lnTo>
                  <a:pt x="0" y="128157"/>
                </a:lnTo>
                <a:lnTo>
                  <a:pt x="1184" y="135890"/>
                </a:lnTo>
                <a:lnTo>
                  <a:pt x="4664" y="142898"/>
                </a:lnTo>
                <a:lnTo>
                  <a:pt x="10258" y="148628"/>
                </a:lnTo>
                <a:lnTo>
                  <a:pt x="85099" y="204241"/>
                </a:lnTo>
                <a:lnTo>
                  <a:pt x="55978" y="292493"/>
                </a:lnTo>
                <a:lnTo>
                  <a:pt x="54697" y="300456"/>
                </a:lnTo>
                <a:lnTo>
                  <a:pt x="55926" y="308267"/>
                </a:lnTo>
                <a:lnTo>
                  <a:pt x="59487" y="315310"/>
                </a:lnTo>
                <a:lnTo>
                  <a:pt x="65233" y="321056"/>
                </a:lnTo>
                <a:lnTo>
                  <a:pt x="69586" y="324205"/>
                </a:lnTo>
                <a:lnTo>
                  <a:pt x="74876" y="325856"/>
                </a:lnTo>
                <a:lnTo>
                  <a:pt x="85404" y="325856"/>
                </a:lnTo>
                <a:lnTo>
                  <a:pt x="90687" y="324205"/>
                </a:lnTo>
                <a:lnTo>
                  <a:pt x="122898" y="300456"/>
                </a:lnTo>
                <a:lnTo>
                  <a:pt x="80095" y="300456"/>
                </a:lnTo>
                <a:lnTo>
                  <a:pt x="114969" y="194792"/>
                </a:lnTo>
                <a:lnTo>
                  <a:pt x="25396" y="128231"/>
                </a:lnTo>
                <a:lnTo>
                  <a:pt x="135162" y="128231"/>
                </a:lnTo>
                <a:lnTo>
                  <a:pt x="168424" y="25400"/>
                </a:lnTo>
                <a:lnTo>
                  <a:pt x="195060" y="25400"/>
                </a:lnTo>
                <a:lnTo>
                  <a:pt x="192630" y="17729"/>
                </a:lnTo>
                <a:lnTo>
                  <a:pt x="189015" y="10522"/>
                </a:lnTo>
                <a:lnTo>
                  <a:pt x="183465" y="4930"/>
                </a:lnTo>
                <a:lnTo>
                  <a:pt x="176465" y="1305"/>
                </a:lnTo>
                <a:lnTo>
                  <a:pt x="168500" y="0"/>
                </a:lnTo>
                <a:close/>
              </a:path>
              <a:path w="336550" h="326389">
                <a:moveTo>
                  <a:pt x="211227" y="266890"/>
                </a:moveTo>
                <a:lnTo>
                  <a:pt x="168424" y="266890"/>
                </a:lnTo>
                <a:lnTo>
                  <a:pt x="246160" y="324205"/>
                </a:lnTo>
                <a:lnTo>
                  <a:pt x="251456" y="325856"/>
                </a:lnTo>
                <a:lnTo>
                  <a:pt x="261959" y="325856"/>
                </a:lnTo>
                <a:lnTo>
                  <a:pt x="282155" y="300576"/>
                </a:lnTo>
                <a:lnTo>
                  <a:pt x="256752" y="300456"/>
                </a:lnTo>
                <a:lnTo>
                  <a:pt x="211227" y="266890"/>
                </a:lnTo>
                <a:close/>
              </a:path>
              <a:path w="336550" h="326389">
                <a:moveTo>
                  <a:pt x="168424" y="235331"/>
                </a:moveTo>
                <a:lnTo>
                  <a:pt x="80095" y="300456"/>
                </a:lnTo>
                <a:lnTo>
                  <a:pt x="122898" y="300456"/>
                </a:lnTo>
                <a:lnTo>
                  <a:pt x="168424" y="266890"/>
                </a:lnTo>
                <a:lnTo>
                  <a:pt x="211227" y="266890"/>
                </a:lnTo>
                <a:lnTo>
                  <a:pt x="168424" y="235331"/>
                </a:lnTo>
                <a:close/>
              </a:path>
              <a:path w="336550" h="326389">
                <a:moveTo>
                  <a:pt x="195060" y="25400"/>
                </a:moveTo>
                <a:lnTo>
                  <a:pt x="168424" y="25400"/>
                </a:lnTo>
                <a:lnTo>
                  <a:pt x="200987" y="128231"/>
                </a:lnTo>
                <a:lnTo>
                  <a:pt x="311096" y="128231"/>
                </a:lnTo>
                <a:lnTo>
                  <a:pt x="222411" y="194792"/>
                </a:lnTo>
                <a:lnTo>
                  <a:pt x="256752" y="300456"/>
                </a:lnTo>
                <a:lnTo>
                  <a:pt x="282137" y="300456"/>
                </a:lnTo>
                <a:lnTo>
                  <a:pt x="280908" y="292608"/>
                </a:lnTo>
                <a:lnTo>
                  <a:pt x="252180" y="204203"/>
                </a:lnTo>
                <a:lnTo>
                  <a:pt x="325840" y="148945"/>
                </a:lnTo>
                <a:lnTo>
                  <a:pt x="332305" y="144335"/>
                </a:lnTo>
                <a:lnTo>
                  <a:pt x="336521" y="136779"/>
                </a:lnTo>
                <a:lnTo>
                  <a:pt x="336506" y="128157"/>
                </a:lnTo>
                <a:lnTo>
                  <a:pt x="334532" y="118348"/>
                </a:lnTo>
                <a:lnTo>
                  <a:pt x="329103" y="110274"/>
                </a:lnTo>
                <a:lnTo>
                  <a:pt x="321042" y="104828"/>
                </a:lnTo>
                <a:lnTo>
                  <a:pt x="311159" y="102831"/>
                </a:lnTo>
                <a:lnTo>
                  <a:pt x="219592" y="102831"/>
                </a:lnTo>
                <a:lnTo>
                  <a:pt x="195060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395513" y="1523238"/>
            <a:ext cx="313690" cy="300355"/>
          </a:xfrm>
          <a:custGeom>
            <a:avLst/>
            <a:gdLst/>
            <a:ahLst/>
            <a:cxnLst/>
            <a:rect l="l" t="t" r="r" b="b"/>
            <a:pathLst>
              <a:path w="313690" h="300355">
                <a:moveTo>
                  <a:pt x="304927" y="102844"/>
                </a:moveTo>
                <a:lnTo>
                  <a:pt x="8293" y="102844"/>
                </a:lnTo>
                <a:lnTo>
                  <a:pt x="3441" y="106349"/>
                </a:lnTo>
                <a:lnTo>
                  <a:pt x="0" y="116751"/>
                </a:lnTo>
                <a:lnTo>
                  <a:pt x="1803" y="122478"/>
                </a:lnTo>
                <a:lnTo>
                  <a:pt x="88404" y="186816"/>
                </a:lnTo>
                <a:lnTo>
                  <a:pt x="54686" y="288861"/>
                </a:lnTo>
                <a:lnTo>
                  <a:pt x="56570" y="294639"/>
                </a:lnTo>
                <a:lnTo>
                  <a:pt x="63246" y="299491"/>
                </a:lnTo>
                <a:lnTo>
                  <a:pt x="65862" y="300291"/>
                </a:lnTo>
                <a:lnTo>
                  <a:pt x="71120" y="300291"/>
                </a:lnTo>
                <a:lnTo>
                  <a:pt x="73761" y="299465"/>
                </a:lnTo>
                <a:lnTo>
                  <a:pt x="156806" y="238378"/>
                </a:lnTo>
                <a:lnTo>
                  <a:pt x="242562" y="238378"/>
                </a:lnTo>
                <a:lnTo>
                  <a:pt x="225679" y="186791"/>
                </a:lnTo>
                <a:lnTo>
                  <a:pt x="311454" y="122427"/>
                </a:lnTo>
                <a:lnTo>
                  <a:pt x="313245" y="116712"/>
                </a:lnTo>
                <a:lnTo>
                  <a:pt x="309778" y="106349"/>
                </a:lnTo>
                <a:lnTo>
                  <a:pt x="304927" y="102844"/>
                </a:lnTo>
                <a:close/>
              </a:path>
              <a:path w="313690" h="300355">
                <a:moveTo>
                  <a:pt x="242562" y="238378"/>
                </a:moveTo>
                <a:lnTo>
                  <a:pt x="156806" y="238378"/>
                </a:lnTo>
                <a:lnTo>
                  <a:pt x="240000" y="299465"/>
                </a:lnTo>
                <a:lnTo>
                  <a:pt x="242658" y="300291"/>
                </a:lnTo>
                <a:lnTo>
                  <a:pt x="247916" y="300291"/>
                </a:lnTo>
                <a:lnTo>
                  <a:pt x="250520" y="299491"/>
                </a:lnTo>
                <a:lnTo>
                  <a:pt x="257217" y="294627"/>
                </a:lnTo>
                <a:lnTo>
                  <a:pt x="259092" y="288886"/>
                </a:lnTo>
                <a:lnTo>
                  <a:pt x="242562" y="238378"/>
                </a:lnTo>
                <a:close/>
              </a:path>
              <a:path w="313690" h="300355">
                <a:moveTo>
                  <a:pt x="151282" y="0"/>
                </a:moveTo>
                <a:lnTo>
                  <a:pt x="146405" y="3555"/>
                </a:lnTo>
                <a:lnTo>
                  <a:pt x="114439" y="102844"/>
                </a:lnTo>
                <a:lnTo>
                  <a:pt x="198666" y="102844"/>
                </a:lnTo>
                <a:lnTo>
                  <a:pt x="168897" y="8864"/>
                </a:lnTo>
                <a:lnTo>
                  <a:pt x="167246" y="3594"/>
                </a:lnTo>
                <a:lnTo>
                  <a:pt x="162356" y="12"/>
                </a:lnTo>
                <a:lnTo>
                  <a:pt x="151282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383861" y="1510538"/>
            <a:ext cx="336550" cy="325755"/>
          </a:xfrm>
          <a:custGeom>
            <a:avLst/>
            <a:gdLst/>
            <a:ahLst/>
            <a:cxnLst/>
            <a:rect l="l" t="t" r="r" b="b"/>
            <a:pathLst>
              <a:path w="336550" h="325755">
                <a:moveTo>
                  <a:pt x="168483" y="0"/>
                </a:moveTo>
                <a:lnTo>
                  <a:pt x="116819" y="102844"/>
                </a:lnTo>
                <a:lnTo>
                  <a:pt x="25392" y="102844"/>
                </a:lnTo>
                <a:lnTo>
                  <a:pt x="0" y="128244"/>
                </a:lnTo>
                <a:lnTo>
                  <a:pt x="1173" y="135902"/>
                </a:lnTo>
                <a:lnTo>
                  <a:pt x="4654" y="142911"/>
                </a:lnTo>
                <a:lnTo>
                  <a:pt x="10254" y="148640"/>
                </a:lnTo>
                <a:lnTo>
                  <a:pt x="85095" y="204241"/>
                </a:lnTo>
                <a:lnTo>
                  <a:pt x="55976" y="292392"/>
                </a:lnTo>
                <a:lnTo>
                  <a:pt x="54704" y="300291"/>
                </a:lnTo>
                <a:lnTo>
                  <a:pt x="55931" y="308084"/>
                </a:lnTo>
                <a:lnTo>
                  <a:pt x="59485" y="315122"/>
                </a:lnTo>
                <a:lnTo>
                  <a:pt x="65216" y="320865"/>
                </a:lnTo>
                <a:lnTo>
                  <a:pt x="69639" y="324078"/>
                </a:lnTo>
                <a:lnTo>
                  <a:pt x="74871" y="325691"/>
                </a:lnTo>
                <a:lnTo>
                  <a:pt x="85387" y="325691"/>
                </a:lnTo>
                <a:lnTo>
                  <a:pt x="90670" y="324040"/>
                </a:lnTo>
                <a:lnTo>
                  <a:pt x="122963" y="300291"/>
                </a:lnTo>
                <a:lnTo>
                  <a:pt x="80104" y="300291"/>
                </a:lnTo>
                <a:lnTo>
                  <a:pt x="114965" y="194792"/>
                </a:lnTo>
                <a:lnTo>
                  <a:pt x="25392" y="128244"/>
                </a:lnTo>
                <a:lnTo>
                  <a:pt x="135323" y="128244"/>
                </a:lnTo>
                <a:lnTo>
                  <a:pt x="168432" y="25400"/>
                </a:lnTo>
                <a:lnTo>
                  <a:pt x="195067" y="25400"/>
                </a:lnTo>
                <a:lnTo>
                  <a:pt x="192638" y="17729"/>
                </a:lnTo>
                <a:lnTo>
                  <a:pt x="189016" y="10520"/>
                </a:lnTo>
                <a:lnTo>
                  <a:pt x="183461" y="4926"/>
                </a:lnTo>
                <a:lnTo>
                  <a:pt x="176456" y="1300"/>
                </a:lnTo>
                <a:lnTo>
                  <a:pt x="168483" y="0"/>
                </a:lnTo>
                <a:close/>
              </a:path>
              <a:path w="336550" h="325755">
                <a:moveTo>
                  <a:pt x="211373" y="266852"/>
                </a:moveTo>
                <a:lnTo>
                  <a:pt x="168432" y="266852"/>
                </a:lnTo>
                <a:lnTo>
                  <a:pt x="246355" y="324040"/>
                </a:lnTo>
                <a:lnTo>
                  <a:pt x="251655" y="325691"/>
                </a:lnTo>
                <a:lnTo>
                  <a:pt x="262145" y="325691"/>
                </a:lnTo>
                <a:lnTo>
                  <a:pt x="282328" y="300355"/>
                </a:lnTo>
                <a:lnTo>
                  <a:pt x="256926" y="300291"/>
                </a:lnTo>
                <a:lnTo>
                  <a:pt x="211373" y="266852"/>
                </a:lnTo>
                <a:close/>
              </a:path>
              <a:path w="336550" h="325755">
                <a:moveTo>
                  <a:pt x="168432" y="235331"/>
                </a:moveTo>
                <a:lnTo>
                  <a:pt x="80104" y="300291"/>
                </a:lnTo>
                <a:lnTo>
                  <a:pt x="122963" y="300291"/>
                </a:lnTo>
                <a:lnTo>
                  <a:pt x="168432" y="266852"/>
                </a:lnTo>
                <a:lnTo>
                  <a:pt x="211373" y="266852"/>
                </a:lnTo>
                <a:lnTo>
                  <a:pt x="168432" y="235331"/>
                </a:lnTo>
                <a:close/>
              </a:path>
              <a:path w="336550" h="325755">
                <a:moveTo>
                  <a:pt x="195067" y="25400"/>
                </a:moveTo>
                <a:lnTo>
                  <a:pt x="168432" y="25400"/>
                </a:lnTo>
                <a:lnTo>
                  <a:pt x="200982" y="128244"/>
                </a:lnTo>
                <a:lnTo>
                  <a:pt x="311079" y="128244"/>
                </a:lnTo>
                <a:lnTo>
                  <a:pt x="222407" y="194792"/>
                </a:lnTo>
                <a:lnTo>
                  <a:pt x="256926" y="300291"/>
                </a:lnTo>
                <a:lnTo>
                  <a:pt x="282318" y="300291"/>
                </a:lnTo>
                <a:lnTo>
                  <a:pt x="281048" y="292328"/>
                </a:lnTo>
                <a:lnTo>
                  <a:pt x="252214" y="204190"/>
                </a:lnTo>
                <a:lnTo>
                  <a:pt x="326344" y="148564"/>
                </a:lnTo>
                <a:lnTo>
                  <a:pt x="331892" y="142822"/>
                </a:lnTo>
                <a:lnTo>
                  <a:pt x="335332" y="135813"/>
                </a:lnTo>
                <a:lnTo>
                  <a:pt x="336492" y="128090"/>
                </a:lnTo>
                <a:lnTo>
                  <a:pt x="335196" y="120205"/>
                </a:lnTo>
                <a:lnTo>
                  <a:pt x="331499" y="113120"/>
                </a:lnTo>
                <a:lnTo>
                  <a:pt x="325938" y="107638"/>
                </a:lnTo>
                <a:lnTo>
                  <a:pt x="318976" y="104099"/>
                </a:lnTo>
                <a:lnTo>
                  <a:pt x="311079" y="102844"/>
                </a:lnTo>
                <a:lnTo>
                  <a:pt x="219588" y="102844"/>
                </a:lnTo>
                <a:lnTo>
                  <a:pt x="195067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395513" y="3292398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27" y="103009"/>
                </a:moveTo>
                <a:lnTo>
                  <a:pt x="8293" y="103009"/>
                </a:lnTo>
                <a:lnTo>
                  <a:pt x="3441" y="106514"/>
                </a:lnTo>
                <a:lnTo>
                  <a:pt x="0" y="116916"/>
                </a:lnTo>
                <a:lnTo>
                  <a:pt x="1803" y="122643"/>
                </a:lnTo>
                <a:lnTo>
                  <a:pt x="88404" y="186994"/>
                </a:lnTo>
                <a:lnTo>
                  <a:pt x="54686" y="289026"/>
                </a:lnTo>
                <a:lnTo>
                  <a:pt x="56570" y="294805"/>
                </a:lnTo>
                <a:lnTo>
                  <a:pt x="63246" y="299656"/>
                </a:lnTo>
                <a:lnTo>
                  <a:pt x="65862" y="300456"/>
                </a:lnTo>
                <a:lnTo>
                  <a:pt x="71120" y="300456"/>
                </a:lnTo>
                <a:lnTo>
                  <a:pt x="73761" y="299631"/>
                </a:lnTo>
                <a:lnTo>
                  <a:pt x="156806" y="238556"/>
                </a:lnTo>
                <a:lnTo>
                  <a:pt x="242566" y="238556"/>
                </a:lnTo>
                <a:lnTo>
                  <a:pt x="225679" y="186956"/>
                </a:lnTo>
                <a:lnTo>
                  <a:pt x="311454" y="122593"/>
                </a:lnTo>
                <a:lnTo>
                  <a:pt x="313245" y="116878"/>
                </a:lnTo>
                <a:lnTo>
                  <a:pt x="309778" y="106514"/>
                </a:lnTo>
                <a:lnTo>
                  <a:pt x="304927" y="103009"/>
                </a:lnTo>
                <a:close/>
              </a:path>
              <a:path w="313690" h="300989">
                <a:moveTo>
                  <a:pt x="242566" y="238556"/>
                </a:moveTo>
                <a:lnTo>
                  <a:pt x="156806" y="238556"/>
                </a:lnTo>
                <a:lnTo>
                  <a:pt x="240000" y="299631"/>
                </a:lnTo>
                <a:lnTo>
                  <a:pt x="242658" y="300456"/>
                </a:lnTo>
                <a:lnTo>
                  <a:pt x="247916" y="300456"/>
                </a:lnTo>
                <a:lnTo>
                  <a:pt x="250532" y="299656"/>
                </a:lnTo>
                <a:lnTo>
                  <a:pt x="257217" y="294792"/>
                </a:lnTo>
                <a:lnTo>
                  <a:pt x="259092" y="289052"/>
                </a:lnTo>
                <a:lnTo>
                  <a:pt x="242566" y="238556"/>
                </a:lnTo>
                <a:close/>
              </a:path>
              <a:path w="313690" h="300989">
                <a:moveTo>
                  <a:pt x="151282" y="0"/>
                </a:moveTo>
                <a:lnTo>
                  <a:pt x="146392" y="3556"/>
                </a:lnTo>
                <a:lnTo>
                  <a:pt x="114427" y="103009"/>
                </a:lnTo>
                <a:lnTo>
                  <a:pt x="198666" y="103009"/>
                </a:lnTo>
                <a:lnTo>
                  <a:pt x="168897" y="8877"/>
                </a:lnTo>
                <a:lnTo>
                  <a:pt x="167246" y="3594"/>
                </a:lnTo>
                <a:lnTo>
                  <a:pt x="162356" y="12"/>
                </a:lnTo>
                <a:lnTo>
                  <a:pt x="151282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383850" y="3279698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494" y="0"/>
                </a:moveTo>
                <a:lnTo>
                  <a:pt x="116818" y="103009"/>
                </a:lnTo>
                <a:lnTo>
                  <a:pt x="25403" y="103009"/>
                </a:lnTo>
                <a:lnTo>
                  <a:pt x="0" y="128335"/>
                </a:lnTo>
                <a:lnTo>
                  <a:pt x="1185" y="136067"/>
                </a:lnTo>
                <a:lnTo>
                  <a:pt x="4665" y="143076"/>
                </a:lnTo>
                <a:lnTo>
                  <a:pt x="10265" y="148805"/>
                </a:lnTo>
                <a:lnTo>
                  <a:pt x="85106" y="204419"/>
                </a:lnTo>
                <a:lnTo>
                  <a:pt x="55985" y="292569"/>
                </a:lnTo>
                <a:lnTo>
                  <a:pt x="54716" y="300456"/>
                </a:lnTo>
                <a:lnTo>
                  <a:pt x="55942" y="308255"/>
                </a:lnTo>
                <a:lnTo>
                  <a:pt x="59523" y="315324"/>
                </a:lnTo>
                <a:lnTo>
                  <a:pt x="65210" y="321030"/>
                </a:lnTo>
                <a:lnTo>
                  <a:pt x="69615" y="324218"/>
                </a:lnTo>
                <a:lnTo>
                  <a:pt x="74883" y="325856"/>
                </a:lnTo>
                <a:lnTo>
                  <a:pt x="85398" y="325856"/>
                </a:lnTo>
                <a:lnTo>
                  <a:pt x="90681" y="324218"/>
                </a:lnTo>
                <a:lnTo>
                  <a:pt x="122985" y="300456"/>
                </a:lnTo>
                <a:lnTo>
                  <a:pt x="80115" y="300456"/>
                </a:lnTo>
                <a:lnTo>
                  <a:pt x="114977" y="194970"/>
                </a:lnTo>
                <a:lnTo>
                  <a:pt x="25403" y="128409"/>
                </a:lnTo>
                <a:lnTo>
                  <a:pt x="135335" y="128409"/>
                </a:lnTo>
                <a:lnTo>
                  <a:pt x="168444" y="25400"/>
                </a:lnTo>
                <a:lnTo>
                  <a:pt x="195071" y="25400"/>
                </a:lnTo>
                <a:lnTo>
                  <a:pt x="192650" y="17741"/>
                </a:lnTo>
                <a:lnTo>
                  <a:pt x="189033" y="10526"/>
                </a:lnTo>
                <a:lnTo>
                  <a:pt x="183477" y="4927"/>
                </a:lnTo>
                <a:lnTo>
                  <a:pt x="176469" y="1300"/>
                </a:lnTo>
                <a:lnTo>
                  <a:pt x="168494" y="0"/>
                </a:lnTo>
                <a:close/>
              </a:path>
              <a:path w="336550" h="326389">
                <a:moveTo>
                  <a:pt x="211384" y="267017"/>
                </a:moveTo>
                <a:lnTo>
                  <a:pt x="168444" y="267017"/>
                </a:lnTo>
                <a:lnTo>
                  <a:pt x="246383" y="324218"/>
                </a:lnTo>
                <a:lnTo>
                  <a:pt x="251667" y="325856"/>
                </a:lnTo>
                <a:lnTo>
                  <a:pt x="262157" y="325856"/>
                </a:lnTo>
                <a:lnTo>
                  <a:pt x="282339" y="300526"/>
                </a:lnTo>
                <a:lnTo>
                  <a:pt x="256937" y="300456"/>
                </a:lnTo>
                <a:lnTo>
                  <a:pt x="211384" y="267017"/>
                </a:lnTo>
                <a:close/>
              </a:path>
              <a:path w="336550" h="326389">
                <a:moveTo>
                  <a:pt x="168444" y="235496"/>
                </a:moveTo>
                <a:lnTo>
                  <a:pt x="80115" y="300456"/>
                </a:lnTo>
                <a:lnTo>
                  <a:pt x="122985" y="300456"/>
                </a:lnTo>
                <a:lnTo>
                  <a:pt x="168444" y="267017"/>
                </a:lnTo>
                <a:lnTo>
                  <a:pt x="211384" y="267017"/>
                </a:lnTo>
                <a:lnTo>
                  <a:pt x="168444" y="235496"/>
                </a:lnTo>
                <a:close/>
              </a:path>
              <a:path w="336550" h="326389">
                <a:moveTo>
                  <a:pt x="195071" y="25400"/>
                </a:moveTo>
                <a:lnTo>
                  <a:pt x="168444" y="25400"/>
                </a:lnTo>
                <a:lnTo>
                  <a:pt x="200994" y="128409"/>
                </a:lnTo>
                <a:lnTo>
                  <a:pt x="311090" y="128409"/>
                </a:lnTo>
                <a:lnTo>
                  <a:pt x="222419" y="194970"/>
                </a:lnTo>
                <a:lnTo>
                  <a:pt x="256937" y="300456"/>
                </a:lnTo>
                <a:lnTo>
                  <a:pt x="282328" y="300456"/>
                </a:lnTo>
                <a:lnTo>
                  <a:pt x="281055" y="292493"/>
                </a:lnTo>
                <a:lnTo>
                  <a:pt x="252225" y="204368"/>
                </a:lnTo>
                <a:lnTo>
                  <a:pt x="325835" y="149123"/>
                </a:lnTo>
                <a:lnTo>
                  <a:pt x="332299" y="144513"/>
                </a:lnTo>
                <a:lnTo>
                  <a:pt x="336528" y="136956"/>
                </a:lnTo>
                <a:lnTo>
                  <a:pt x="336513" y="128335"/>
                </a:lnTo>
                <a:lnTo>
                  <a:pt x="334537" y="118525"/>
                </a:lnTo>
                <a:lnTo>
                  <a:pt x="329105" y="110451"/>
                </a:lnTo>
                <a:lnTo>
                  <a:pt x="321044" y="105006"/>
                </a:lnTo>
                <a:lnTo>
                  <a:pt x="311166" y="103009"/>
                </a:lnTo>
                <a:lnTo>
                  <a:pt x="219612" y="103009"/>
                </a:lnTo>
                <a:lnTo>
                  <a:pt x="195071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907872" y="3168142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27" y="103009"/>
                </a:moveTo>
                <a:lnTo>
                  <a:pt x="8305" y="103009"/>
                </a:lnTo>
                <a:lnTo>
                  <a:pt x="3441" y="106514"/>
                </a:lnTo>
                <a:lnTo>
                  <a:pt x="0" y="116928"/>
                </a:lnTo>
                <a:lnTo>
                  <a:pt x="1816" y="122643"/>
                </a:lnTo>
                <a:lnTo>
                  <a:pt x="88252" y="186829"/>
                </a:lnTo>
                <a:lnTo>
                  <a:pt x="54690" y="289064"/>
                </a:lnTo>
                <a:lnTo>
                  <a:pt x="56583" y="294817"/>
                </a:lnTo>
                <a:lnTo>
                  <a:pt x="63258" y="299656"/>
                </a:lnTo>
                <a:lnTo>
                  <a:pt x="65862" y="300456"/>
                </a:lnTo>
                <a:lnTo>
                  <a:pt x="71132" y="300456"/>
                </a:lnTo>
                <a:lnTo>
                  <a:pt x="73774" y="299631"/>
                </a:lnTo>
                <a:lnTo>
                  <a:pt x="156794" y="238404"/>
                </a:lnTo>
                <a:lnTo>
                  <a:pt x="242367" y="238404"/>
                </a:lnTo>
                <a:lnTo>
                  <a:pt x="225513" y="186804"/>
                </a:lnTo>
                <a:lnTo>
                  <a:pt x="311442" y="122618"/>
                </a:lnTo>
                <a:lnTo>
                  <a:pt x="313232" y="116890"/>
                </a:lnTo>
                <a:lnTo>
                  <a:pt x="309791" y="106514"/>
                </a:lnTo>
                <a:lnTo>
                  <a:pt x="304927" y="103009"/>
                </a:lnTo>
                <a:close/>
              </a:path>
              <a:path w="313690" h="300989">
                <a:moveTo>
                  <a:pt x="242367" y="238404"/>
                </a:moveTo>
                <a:lnTo>
                  <a:pt x="156794" y="238404"/>
                </a:lnTo>
                <a:lnTo>
                  <a:pt x="239826" y="299631"/>
                </a:lnTo>
                <a:lnTo>
                  <a:pt x="242468" y="300456"/>
                </a:lnTo>
                <a:lnTo>
                  <a:pt x="247726" y="300456"/>
                </a:lnTo>
                <a:lnTo>
                  <a:pt x="250342" y="299656"/>
                </a:lnTo>
                <a:lnTo>
                  <a:pt x="257052" y="294805"/>
                </a:lnTo>
                <a:lnTo>
                  <a:pt x="258910" y="289052"/>
                </a:lnTo>
                <a:lnTo>
                  <a:pt x="242367" y="238404"/>
                </a:lnTo>
                <a:close/>
              </a:path>
              <a:path w="313690" h="300989">
                <a:moveTo>
                  <a:pt x="151295" y="0"/>
                </a:moveTo>
                <a:lnTo>
                  <a:pt x="146405" y="3556"/>
                </a:lnTo>
                <a:lnTo>
                  <a:pt x="114274" y="103009"/>
                </a:lnTo>
                <a:lnTo>
                  <a:pt x="198666" y="103009"/>
                </a:lnTo>
                <a:lnTo>
                  <a:pt x="167233" y="3594"/>
                </a:lnTo>
                <a:lnTo>
                  <a:pt x="162369" y="12"/>
                </a:lnTo>
                <a:lnTo>
                  <a:pt x="151295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896317" y="3155442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500" y="0"/>
                </a:moveTo>
                <a:lnTo>
                  <a:pt x="116658" y="103009"/>
                </a:lnTo>
                <a:lnTo>
                  <a:pt x="25396" y="103009"/>
                </a:lnTo>
                <a:lnTo>
                  <a:pt x="0" y="128342"/>
                </a:lnTo>
                <a:lnTo>
                  <a:pt x="1185" y="136077"/>
                </a:lnTo>
                <a:lnTo>
                  <a:pt x="4669" y="143083"/>
                </a:lnTo>
                <a:lnTo>
                  <a:pt x="10270" y="148805"/>
                </a:lnTo>
                <a:lnTo>
                  <a:pt x="84946" y="204266"/>
                </a:lnTo>
                <a:lnTo>
                  <a:pt x="55959" y="292582"/>
                </a:lnTo>
                <a:lnTo>
                  <a:pt x="54699" y="300548"/>
                </a:lnTo>
                <a:lnTo>
                  <a:pt x="55950" y="308329"/>
                </a:lnTo>
                <a:lnTo>
                  <a:pt x="59525" y="315355"/>
                </a:lnTo>
                <a:lnTo>
                  <a:pt x="65228" y="321056"/>
                </a:lnTo>
                <a:lnTo>
                  <a:pt x="69656" y="324256"/>
                </a:lnTo>
                <a:lnTo>
                  <a:pt x="74888" y="325856"/>
                </a:lnTo>
                <a:lnTo>
                  <a:pt x="85404" y="325856"/>
                </a:lnTo>
                <a:lnTo>
                  <a:pt x="90700" y="324205"/>
                </a:lnTo>
                <a:lnTo>
                  <a:pt x="122905" y="300456"/>
                </a:lnTo>
                <a:lnTo>
                  <a:pt x="80095" y="300456"/>
                </a:lnTo>
                <a:lnTo>
                  <a:pt x="114791" y="194792"/>
                </a:lnTo>
                <a:lnTo>
                  <a:pt x="25396" y="128409"/>
                </a:lnTo>
                <a:lnTo>
                  <a:pt x="135150" y="128409"/>
                </a:lnTo>
                <a:lnTo>
                  <a:pt x="168424" y="25400"/>
                </a:lnTo>
                <a:lnTo>
                  <a:pt x="195052" y="25400"/>
                </a:lnTo>
                <a:lnTo>
                  <a:pt x="192630" y="17741"/>
                </a:lnTo>
                <a:lnTo>
                  <a:pt x="189015" y="10528"/>
                </a:lnTo>
                <a:lnTo>
                  <a:pt x="183465" y="4932"/>
                </a:lnTo>
                <a:lnTo>
                  <a:pt x="176465" y="1305"/>
                </a:lnTo>
                <a:lnTo>
                  <a:pt x="168500" y="0"/>
                </a:lnTo>
                <a:close/>
              </a:path>
              <a:path w="336550" h="326389">
                <a:moveTo>
                  <a:pt x="211227" y="266890"/>
                </a:moveTo>
                <a:lnTo>
                  <a:pt x="168424" y="266890"/>
                </a:lnTo>
                <a:lnTo>
                  <a:pt x="246148" y="324205"/>
                </a:lnTo>
                <a:lnTo>
                  <a:pt x="251443" y="325856"/>
                </a:lnTo>
                <a:lnTo>
                  <a:pt x="261959" y="325856"/>
                </a:lnTo>
                <a:lnTo>
                  <a:pt x="282144" y="300548"/>
                </a:lnTo>
                <a:lnTo>
                  <a:pt x="256752" y="300456"/>
                </a:lnTo>
                <a:lnTo>
                  <a:pt x="211227" y="266890"/>
                </a:lnTo>
                <a:close/>
              </a:path>
              <a:path w="336550" h="326389">
                <a:moveTo>
                  <a:pt x="168424" y="235331"/>
                </a:moveTo>
                <a:lnTo>
                  <a:pt x="80095" y="300456"/>
                </a:lnTo>
                <a:lnTo>
                  <a:pt x="122905" y="300456"/>
                </a:lnTo>
                <a:lnTo>
                  <a:pt x="168424" y="266890"/>
                </a:lnTo>
                <a:lnTo>
                  <a:pt x="211227" y="266890"/>
                </a:lnTo>
                <a:lnTo>
                  <a:pt x="168424" y="235331"/>
                </a:lnTo>
                <a:close/>
              </a:path>
              <a:path w="336550" h="326389">
                <a:moveTo>
                  <a:pt x="195052" y="25400"/>
                </a:moveTo>
                <a:lnTo>
                  <a:pt x="168424" y="25400"/>
                </a:lnTo>
                <a:lnTo>
                  <a:pt x="200986" y="128409"/>
                </a:lnTo>
                <a:lnTo>
                  <a:pt x="311083" y="128409"/>
                </a:lnTo>
                <a:lnTo>
                  <a:pt x="222233" y="194792"/>
                </a:lnTo>
                <a:lnTo>
                  <a:pt x="256752" y="300456"/>
                </a:lnTo>
                <a:lnTo>
                  <a:pt x="282130" y="300456"/>
                </a:lnTo>
                <a:lnTo>
                  <a:pt x="280870" y="292544"/>
                </a:lnTo>
                <a:lnTo>
                  <a:pt x="252040" y="204228"/>
                </a:lnTo>
                <a:lnTo>
                  <a:pt x="325764" y="149161"/>
                </a:lnTo>
                <a:lnTo>
                  <a:pt x="332266" y="144551"/>
                </a:lnTo>
                <a:lnTo>
                  <a:pt x="336521" y="136982"/>
                </a:lnTo>
                <a:lnTo>
                  <a:pt x="336507" y="128342"/>
                </a:lnTo>
                <a:lnTo>
                  <a:pt x="334529" y="118525"/>
                </a:lnTo>
                <a:lnTo>
                  <a:pt x="329096" y="110451"/>
                </a:lnTo>
                <a:lnTo>
                  <a:pt x="321031" y="105006"/>
                </a:lnTo>
                <a:lnTo>
                  <a:pt x="311146" y="103009"/>
                </a:lnTo>
                <a:lnTo>
                  <a:pt x="219605" y="103009"/>
                </a:lnTo>
                <a:lnTo>
                  <a:pt x="195052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08491" y="2001329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27" y="103009"/>
                </a:moveTo>
                <a:lnTo>
                  <a:pt x="8305" y="103009"/>
                </a:lnTo>
                <a:lnTo>
                  <a:pt x="3441" y="106527"/>
                </a:lnTo>
                <a:lnTo>
                  <a:pt x="0" y="116928"/>
                </a:lnTo>
                <a:lnTo>
                  <a:pt x="1816" y="122656"/>
                </a:lnTo>
                <a:lnTo>
                  <a:pt x="88392" y="186829"/>
                </a:lnTo>
                <a:lnTo>
                  <a:pt x="54673" y="289026"/>
                </a:lnTo>
                <a:lnTo>
                  <a:pt x="56540" y="294792"/>
                </a:lnTo>
                <a:lnTo>
                  <a:pt x="63233" y="299656"/>
                </a:lnTo>
                <a:lnTo>
                  <a:pt x="65849" y="300456"/>
                </a:lnTo>
                <a:lnTo>
                  <a:pt x="71120" y="300456"/>
                </a:lnTo>
                <a:lnTo>
                  <a:pt x="73761" y="299631"/>
                </a:lnTo>
                <a:lnTo>
                  <a:pt x="156806" y="238404"/>
                </a:lnTo>
                <a:lnTo>
                  <a:pt x="242532" y="238404"/>
                </a:lnTo>
                <a:lnTo>
                  <a:pt x="225679" y="186804"/>
                </a:lnTo>
                <a:lnTo>
                  <a:pt x="311454" y="122605"/>
                </a:lnTo>
                <a:lnTo>
                  <a:pt x="313232" y="116890"/>
                </a:lnTo>
                <a:lnTo>
                  <a:pt x="311518" y="111696"/>
                </a:lnTo>
                <a:lnTo>
                  <a:pt x="309778" y="106514"/>
                </a:lnTo>
                <a:lnTo>
                  <a:pt x="304927" y="103009"/>
                </a:lnTo>
                <a:close/>
              </a:path>
              <a:path w="313690" h="300989">
                <a:moveTo>
                  <a:pt x="242532" y="238404"/>
                </a:moveTo>
                <a:lnTo>
                  <a:pt x="156806" y="238404"/>
                </a:lnTo>
                <a:lnTo>
                  <a:pt x="239991" y="299631"/>
                </a:lnTo>
                <a:lnTo>
                  <a:pt x="242646" y="300456"/>
                </a:lnTo>
                <a:lnTo>
                  <a:pt x="247891" y="300456"/>
                </a:lnTo>
                <a:lnTo>
                  <a:pt x="250507" y="299656"/>
                </a:lnTo>
                <a:lnTo>
                  <a:pt x="257200" y="294817"/>
                </a:lnTo>
                <a:lnTo>
                  <a:pt x="259080" y="289064"/>
                </a:lnTo>
                <a:lnTo>
                  <a:pt x="242532" y="238404"/>
                </a:lnTo>
                <a:close/>
              </a:path>
              <a:path w="313690" h="300989">
                <a:moveTo>
                  <a:pt x="151282" y="0"/>
                </a:moveTo>
                <a:lnTo>
                  <a:pt x="146405" y="3556"/>
                </a:lnTo>
                <a:lnTo>
                  <a:pt x="114274" y="103009"/>
                </a:lnTo>
                <a:lnTo>
                  <a:pt x="198666" y="103009"/>
                </a:lnTo>
                <a:lnTo>
                  <a:pt x="167233" y="3594"/>
                </a:lnTo>
                <a:lnTo>
                  <a:pt x="162369" y="12"/>
                </a:lnTo>
                <a:lnTo>
                  <a:pt x="151282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196932" y="1988629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491" y="0"/>
                </a:moveTo>
                <a:lnTo>
                  <a:pt x="116650" y="103009"/>
                </a:lnTo>
                <a:lnTo>
                  <a:pt x="25388" y="103009"/>
                </a:lnTo>
                <a:lnTo>
                  <a:pt x="0" y="128409"/>
                </a:lnTo>
                <a:lnTo>
                  <a:pt x="1178" y="136094"/>
                </a:lnTo>
                <a:lnTo>
                  <a:pt x="4666" y="143101"/>
                </a:lnTo>
                <a:lnTo>
                  <a:pt x="10275" y="148818"/>
                </a:lnTo>
                <a:lnTo>
                  <a:pt x="85078" y="204266"/>
                </a:lnTo>
                <a:lnTo>
                  <a:pt x="55957" y="292582"/>
                </a:lnTo>
                <a:lnTo>
                  <a:pt x="54692" y="300456"/>
                </a:lnTo>
                <a:lnTo>
                  <a:pt x="55922" y="308268"/>
                </a:lnTo>
                <a:lnTo>
                  <a:pt x="59484" y="315311"/>
                </a:lnTo>
                <a:lnTo>
                  <a:pt x="65207" y="321043"/>
                </a:lnTo>
                <a:lnTo>
                  <a:pt x="69647" y="324256"/>
                </a:lnTo>
                <a:lnTo>
                  <a:pt x="74867" y="325856"/>
                </a:lnTo>
                <a:lnTo>
                  <a:pt x="85395" y="325856"/>
                </a:lnTo>
                <a:lnTo>
                  <a:pt x="90679" y="324205"/>
                </a:lnTo>
                <a:lnTo>
                  <a:pt x="122888" y="300456"/>
                </a:lnTo>
                <a:lnTo>
                  <a:pt x="80087" y="300456"/>
                </a:lnTo>
                <a:lnTo>
                  <a:pt x="114961" y="194792"/>
                </a:lnTo>
                <a:lnTo>
                  <a:pt x="25388" y="128409"/>
                </a:lnTo>
                <a:lnTo>
                  <a:pt x="135141" y="128409"/>
                </a:lnTo>
                <a:lnTo>
                  <a:pt x="168415" y="25400"/>
                </a:lnTo>
                <a:lnTo>
                  <a:pt x="195043" y="25400"/>
                </a:lnTo>
                <a:lnTo>
                  <a:pt x="192621" y="17741"/>
                </a:lnTo>
                <a:lnTo>
                  <a:pt x="189008" y="10528"/>
                </a:lnTo>
                <a:lnTo>
                  <a:pt x="183462" y="4932"/>
                </a:lnTo>
                <a:lnTo>
                  <a:pt x="176462" y="1305"/>
                </a:lnTo>
                <a:lnTo>
                  <a:pt x="168491" y="0"/>
                </a:lnTo>
                <a:close/>
              </a:path>
              <a:path w="336550" h="326389">
                <a:moveTo>
                  <a:pt x="211288" y="266877"/>
                </a:moveTo>
                <a:lnTo>
                  <a:pt x="168428" y="266877"/>
                </a:lnTo>
                <a:lnTo>
                  <a:pt x="246330" y="324205"/>
                </a:lnTo>
                <a:lnTo>
                  <a:pt x="251626" y="325856"/>
                </a:lnTo>
                <a:lnTo>
                  <a:pt x="262129" y="325856"/>
                </a:lnTo>
                <a:lnTo>
                  <a:pt x="282311" y="300546"/>
                </a:lnTo>
                <a:lnTo>
                  <a:pt x="256922" y="300456"/>
                </a:lnTo>
                <a:lnTo>
                  <a:pt x="211288" y="266877"/>
                </a:lnTo>
                <a:close/>
              </a:path>
              <a:path w="336550" h="326389">
                <a:moveTo>
                  <a:pt x="168415" y="235331"/>
                </a:moveTo>
                <a:lnTo>
                  <a:pt x="80087" y="300456"/>
                </a:lnTo>
                <a:lnTo>
                  <a:pt x="122888" y="300456"/>
                </a:lnTo>
                <a:lnTo>
                  <a:pt x="168428" y="266877"/>
                </a:lnTo>
                <a:lnTo>
                  <a:pt x="211288" y="266877"/>
                </a:lnTo>
                <a:lnTo>
                  <a:pt x="168415" y="235331"/>
                </a:lnTo>
                <a:close/>
              </a:path>
              <a:path w="336550" h="326389">
                <a:moveTo>
                  <a:pt x="195043" y="25400"/>
                </a:moveTo>
                <a:lnTo>
                  <a:pt x="168415" y="25400"/>
                </a:lnTo>
                <a:lnTo>
                  <a:pt x="200978" y="128409"/>
                </a:lnTo>
                <a:lnTo>
                  <a:pt x="311074" y="128409"/>
                </a:lnTo>
                <a:lnTo>
                  <a:pt x="222403" y="194792"/>
                </a:lnTo>
                <a:lnTo>
                  <a:pt x="256922" y="300456"/>
                </a:lnTo>
                <a:lnTo>
                  <a:pt x="282297" y="300456"/>
                </a:lnTo>
                <a:lnTo>
                  <a:pt x="281027" y="292506"/>
                </a:lnTo>
                <a:lnTo>
                  <a:pt x="252210" y="204215"/>
                </a:lnTo>
                <a:lnTo>
                  <a:pt x="326302" y="148742"/>
                </a:lnTo>
                <a:lnTo>
                  <a:pt x="331864" y="143013"/>
                </a:lnTo>
                <a:lnTo>
                  <a:pt x="335312" y="136007"/>
                </a:lnTo>
                <a:lnTo>
                  <a:pt x="336474" y="128282"/>
                </a:lnTo>
                <a:lnTo>
                  <a:pt x="335179" y="120396"/>
                </a:lnTo>
                <a:lnTo>
                  <a:pt x="331495" y="113302"/>
                </a:lnTo>
                <a:lnTo>
                  <a:pt x="325937" y="107811"/>
                </a:lnTo>
                <a:lnTo>
                  <a:pt x="318973" y="104267"/>
                </a:lnTo>
                <a:lnTo>
                  <a:pt x="311074" y="103009"/>
                </a:lnTo>
                <a:lnTo>
                  <a:pt x="219584" y="103009"/>
                </a:lnTo>
                <a:lnTo>
                  <a:pt x="195043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611173" y="1991766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5104" y="102844"/>
                </a:moveTo>
                <a:lnTo>
                  <a:pt x="8305" y="102844"/>
                </a:lnTo>
                <a:lnTo>
                  <a:pt x="3441" y="106349"/>
                </a:lnTo>
                <a:lnTo>
                  <a:pt x="0" y="116738"/>
                </a:lnTo>
                <a:lnTo>
                  <a:pt x="1790" y="122453"/>
                </a:lnTo>
                <a:lnTo>
                  <a:pt x="88404" y="186982"/>
                </a:lnTo>
                <a:lnTo>
                  <a:pt x="54855" y="289064"/>
                </a:lnTo>
                <a:lnTo>
                  <a:pt x="56705" y="294805"/>
                </a:lnTo>
                <a:lnTo>
                  <a:pt x="63411" y="299669"/>
                </a:lnTo>
                <a:lnTo>
                  <a:pt x="66027" y="300469"/>
                </a:lnTo>
                <a:lnTo>
                  <a:pt x="71285" y="300469"/>
                </a:lnTo>
                <a:lnTo>
                  <a:pt x="73926" y="299643"/>
                </a:lnTo>
                <a:lnTo>
                  <a:pt x="156972" y="238569"/>
                </a:lnTo>
                <a:lnTo>
                  <a:pt x="242562" y="238569"/>
                </a:lnTo>
                <a:lnTo>
                  <a:pt x="225679" y="186956"/>
                </a:lnTo>
                <a:lnTo>
                  <a:pt x="311632" y="122415"/>
                </a:lnTo>
                <a:lnTo>
                  <a:pt x="313410" y="116712"/>
                </a:lnTo>
                <a:lnTo>
                  <a:pt x="309956" y="106337"/>
                </a:lnTo>
                <a:lnTo>
                  <a:pt x="305104" y="102844"/>
                </a:lnTo>
                <a:close/>
              </a:path>
              <a:path w="313690" h="300989">
                <a:moveTo>
                  <a:pt x="242562" y="238569"/>
                </a:moveTo>
                <a:lnTo>
                  <a:pt x="156972" y="238569"/>
                </a:lnTo>
                <a:lnTo>
                  <a:pt x="240004" y="299643"/>
                </a:lnTo>
                <a:lnTo>
                  <a:pt x="242646" y="300469"/>
                </a:lnTo>
                <a:lnTo>
                  <a:pt x="247891" y="300469"/>
                </a:lnTo>
                <a:lnTo>
                  <a:pt x="250507" y="299669"/>
                </a:lnTo>
                <a:lnTo>
                  <a:pt x="257204" y="294805"/>
                </a:lnTo>
                <a:lnTo>
                  <a:pt x="259075" y="289051"/>
                </a:lnTo>
                <a:lnTo>
                  <a:pt x="242562" y="238569"/>
                </a:lnTo>
                <a:close/>
              </a:path>
              <a:path w="313690" h="300989">
                <a:moveTo>
                  <a:pt x="151460" y="0"/>
                </a:moveTo>
                <a:lnTo>
                  <a:pt x="146596" y="3543"/>
                </a:lnTo>
                <a:lnTo>
                  <a:pt x="114439" y="102844"/>
                </a:lnTo>
                <a:lnTo>
                  <a:pt x="198843" y="102844"/>
                </a:lnTo>
                <a:lnTo>
                  <a:pt x="167411" y="3606"/>
                </a:lnTo>
                <a:lnTo>
                  <a:pt x="162521" y="12"/>
                </a:lnTo>
                <a:lnTo>
                  <a:pt x="151460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599631" y="1979066"/>
            <a:ext cx="337185" cy="326390"/>
          </a:xfrm>
          <a:custGeom>
            <a:avLst/>
            <a:gdLst/>
            <a:ahLst/>
            <a:cxnLst/>
            <a:rect l="l" t="t" r="r" b="b"/>
            <a:pathLst>
              <a:path w="337184" h="326389">
                <a:moveTo>
                  <a:pt x="168654" y="0"/>
                </a:moveTo>
                <a:lnTo>
                  <a:pt x="160622" y="1272"/>
                </a:lnTo>
                <a:lnTo>
                  <a:pt x="153630" y="4859"/>
                </a:lnTo>
                <a:lnTo>
                  <a:pt x="148066" y="10410"/>
                </a:lnTo>
                <a:lnTo>
                  <a:pt x="144409" y="17576"/>
                </a:lnTo>
                <a:lnTo>
                  <a:pt x="116825" y="102844"/>
                </a:lnTo>
                <a:lnTo>
                  <a:pt x="25398" y="102844"/>
                </a:lnTo>
                <a:lnTo>
                  <a:pt x="0" y="128083"/>
                </a:lnTo>
                <a:lnTo>
                  <a:pt x="5" y="128244"/>
                </a:lnTo>
                <a:lnTo>
                  <a:pt x="1163" y="135877"/>
                </a:lnTo>
                <a:lnTo>
                  <a:pt x="4627" y="142885"/>
                </a:lnTo>
                <a:lnTo>
                  <a:pt x="10209" y="148615"/>
                </a:lnTo>
                <a:lnTo>
                  <a:pt x="85100" y="204406"/>
                </a:lnTo>
                <a:lnTo>
                  <a:pt x="56113" y="292569"/>
                </a:lnTo>
                <a:lnTo>
                  <a:pt x="54851" y="300540"/>
                </a:lnTo>
                <a:lnTo>
                  <a:pt x="56096" y="308321"/>
                </a:lnTo>
                <a:lnTo>
                  <a:pt x="59663" y="315344"/>
                </a:lnTo>
                <a:lnTo>
                  <a:pt x="65357" y="321043"/>
                </a:lnTo>
                <a:lnTo>
                  <a:pt x="69744" y="324218"/>
                </a:lnTo>
                <a:lnTo>
                  <a:pt x="75029" y="325869"/>
                </a:lnTo>
                <a:lnTo>
                  <a:pt x="85545" y="325869"/>
                </a:lnTo>
                <a:lnTo>
                  <a:pt x="90828" y="324218"/>
                </a:lnTo>
                <a:lnTo>
                  <a:pt x="123118" y="300469"/>
                </a:lnTo>
                <a:lnTo>
                  <a:pt x="80249" y="300469"/>
                </a:lnTo>
                <a:lnTo>
                  <a:pt x="114933" y="194970"/>
                </a:lnTo>
                <a:lnTo>
                  <a:pt x="25398" y="128244"/>
                </a:lnTo>
                <a:lnTo>
                  <a:pt x="135304" y="128244"/>
                </a:lnTo>
                <a:lnTo>
                  <a:pt x="168565" y="25400"/>
                </a:lnTo>
                <a:lnTo>
                  <a:pt x="195212" y="25400"/>
                </a:lnTo>
                <a:lnTo>
                  <a:pt x="192784" y="17729"/>
                </a:lnTo>
                <a:lnTo>
                  <a:pt x="189163" y="10522"/>
                </a:lnTo>
                <a:lnTo>
                  <a:pt x="183614" y="4930"/>
                </a:lnTo>
                <a:lnTo>
                  <a:pt x="176617" y="1305"/>
                </a:lnTo>
                <a:lnTo>
                  <a:pt x="168654" y="0"/>
                </a:lnTo>
                <a:close/>
              </a:path>
              <a:path w="337184" h="326389">
                <a:moveTo>
                  <a:pt x="211443" y="267042"/>
                </a:moveTo>
                <a:lnTo>
                  <a:pt x="168565" y="267042"/>
                </a:lnTo>
                <a:lnTo>
                  <a:pt x="246327" y="324218"/>
                </a:lnTo>
                <a:lnTo>
                  <a:pt x="251610" y="325869"/>
                </a:lnTo>
                <a:lnTo>
                  <a:pt x="262113" y="325869"/>
                </a:lnTo>
                <a:lnTo>
                  <a:pt x="282295" y="300540"/>
                </a:lnTo>
                <a:lnTo>
                  <a:pt x="256893" y="300469"/>
                </a:lnTo>
                <a:lnTo>
                  <a:pt x="211443" y="267042"/>
                </a:lnTo>
                <a:close/>
              </a:path>
              <a:path w="337184" h="326389">
                <a:moveTo>
                  <a:pt x="168565" y="235508"/>
                </a:moveTo>
                <a:lnTo>
                  <a:pt x="80249" y="300469"/>
                </a:lnTo>
                <a:lnTo>
                  <a:pt x="123118" y="300469"/>
                </a:lnTo>
                <a:lnTo>
                  <a:pt x="168565" y="267042"/>
                </a:lnTo>
                <a:lnTo>
                  <a:pt x="211443" y="267042"/>
                </a:lnTo>
                <a:lnTo>
                  <a:pt x="168565" y="235508"/>
                </a:lnTo>
                <a:close/>
              </a:path>
              <a:path w="337184" h="326389">
                <a:moveTo>
                  <a:pt x="195212" y="25400"/>
                </a:moveTo>
                <a:lnTo>
                  <a:pt x="168565" y="25400"/>
                </a:lnTo>
                <a:lnTo>
                  <a:pt x="201140" y="128244"/>
                </a:lnTo>
                <a:lnTo>
                  <a:pt x="311237" y="128244"/>
                </a:lnTo>
                <a:lnTo>
                  <a:pt x="222387" y="194970"/>
                </a:lnTo>
                <a:lnTo>
                  <a:pt x="256893" y="300469"/>
                </a:lnTo>
                <a:lnTo>
                  <a:pt x="282284" y="300469"/>
                </a:lnTo>
                <a:lnTo>
                  <a:pt x="281011" y="292531"/>
                </a:lnTo>
                <a:lnTo>
                  <a:pt x="252182" y="204355"/>
                </a:lnTo>
                <a:lnTo>
                  <a:pt x="326502" y="148551"/>
                </a:lnTo>
                <a:lnTo>
                  <a:pt x="332048" y="142810"/>
                </a:lnTo>
                <a:lnTo>
                  <a:pt x="335483" y="135802"/>
                </a:lnTo>
                <a:lnTo>
                  <a:pt x="336634" y="128083"/>
                </a:lnTo>
                <a:lnTo>
                  <a:pt x="335329" y="120205"/>
                </a:lnTo>
                <a:lnTo>
                  <a:pt x="331639" y="113115"/>
                </a:lnTo>
                <a:lnTo>
                  <a:pt x="326083" y="107634"/>
                </a:lnTo>
                <a:lnTo>
                  <a:pt x="319127" y="104098"/>
                </a:lnTo>
                <a:lnTo>
                  <a:pt x="311237" y="102844"/>
                </a:lnTo>
                <a:lnTo>
                  <a:pt x="219733" y="102844"/>
                </a:lnTo>
                <a:lnTo>
                  <a:pt x="195212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873845" y="1676171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39" y="103009"/>
                </a:moveTo>
                <a:lnTo>
                  <a:pt x="8318" y="103009"/>
                </a:lnTo>
                <a:lnTo>
                  <a:pt x="3454" y="106527"/>
                </a:lnTo>
                <a:lnTo>
                  <a:pt x="0" y="116916"/>
                </a:lnTo>
                <a:lnTo>
                  <a:pt x="1803" y="122631"/>
                </a:lnTo>
                <a:lnTo>
                  <a:pt x="88239" y="186994"/>
                </a:lnTo>
                <a:lnTo>
                  <a:pt x="54686" y="289051"/>
                </a:lnTo>
                <a:lnTo>
                  <a:pt x="56540" y="294805"/>
                </a:lnTo>
                <a:lnTo>
                  <a:pt x="63245" y="299669"/>
                </a:lnTo>
                <a:lnTo>
                  <a:pt x="65862" y="300469"/>
                </a:lnTo>
                <a:lnTo>
                  <a:pt x="71119" y="300469"/>
                </a:lnTo>
                <a:lnTo>
                  <a:pt x="73761" y="299643"/>
                </a:lnTo>
                <a:lnTo>
                  <a:pt x="156806" y="238569"/>
                </a:lnTo>
                <a:lnTo>
                  <a:pt x="242466" y="238569"/>
                </a:lnTo>
                <a:lnTo>
                  <a:pt x="225678" y="186969"/>
                </a:lnTo>
                <a:lnTo>
                  <a:pt x="311467" y="122593"/>
                </a:lnTo>
                <a:lnTo>
                  <a:pt x="313245" y="116878"/>
                </a:lnTo>
                <a:lnTo>
                  <a:pt x="309791" y="106514"/>
                </a:lnTo>
                <a:lnTo>
                  <a:pt x="304939" y="103009"/>
                </a:lnTo>
                <a:close/>
              </a:path>
              <a:path w="313690" h="300989">
                <a:moveTo>
                  <a:pt x="242466" y="238569"/>
                </a:moveTo>
                <a:lnTo>
                  <a:pt x="156806" y="238569"/>
                </a:lnTo>
                <a:lnTo>
                  <a:pt x="239839" y="299643"/>
                </a:lnTo>
                <a:lnTo>
                  <a:pt x="242481" y="300469"/>
                </a:lnTo>
                <a:lnTo>
                  <a:pt x="247726" y="300469"/>
                </a:lnTo>
                <a:lnTo>
                  <a:pt x="250342" y="299669"/>
                </a:lnTo>
                <a:lnTo>
                  <a:pt x="257022" y="294830"/>
                </a:lnTo>
                <a:lnTo>
                  <a:pt x="258902" y="289090"/>
                </a:lnTo>
                <a:lnTo>
                  <a:pt x="242466" y="238569"/>
                </a:lnTo>
                <a:close/>
              </a:path>
              <a:path w="313690" h="300989">
                <a:moveTo>
                  <a:pt x="151295" y="0"/>
                </a:moveTo>
                <a:lnTo>
                  <a:pt x="146418" y="3555"/>
                </a:lnTo>
                <a:lnTo>
                  <a:pt x="114274" y="103009"/>
                </a:lnTo>
                <a:lnTo>
                  <a:pt x="198678" y="103009"/>
                </a:lnTo>
                <a:lnTo>
                  <a:pt x="167246" y="3606"/>
                </a:lnTo>
                <a:lnTo>
                  <a:pt x="162369" y="12"/>
                </a:lnTo>
                <a:lnTo>
                  <a:pt x="151295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862161" y="1663458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492" y="0"/>
                </a:moveTo>
                <a:lnTo>
                  <a:pt x="116651" y="103009"/>
                </a:lnTo>
                <a:lnTo>
                  <a:pt x="25388" y="103009"/>
                </a:lnTo>
                <a:lnTo>
                  <a:pt x="0" y="128261"/>
                </a:lnTo>
                <a:lnTo>
                  <a:pt x="3" y="128409"/>
                </a:lnTo>
                <a:lnTo>
                  <a:pt x="1168" y="136055"/>
                </a:lnTo>
                <a:lnTo>
                  <a:pt x="4640" y="143063"/>
                </a:lnTo>
                <a:lnTo>
                  <a:pt x="10225" y="148793"/>
                </a:lnTo>
                <a:lnTo>
                  <a:pt x="84926" y="204419"/>
                </a:lnTo>
                <a:lnTo>
                  <a:pt x="55945" y="292608"/>
                </a:lnTo>
                <a:lnTo>
                  <a:pt x="54689" y="300469"/>
                </a:lnTo>
                <a:lnTo>
                  <a:pt x="55919" y="308290"/>
                </a:lnTo>
                <a:lnTo>
                  <a:pt x="59479" y="315322"/>
                </a:lnTo>
                <a:lnTo>
                  <a:pt x="65212" y="321056"/>
                </a:lnTo>
                <a:lnTo>
                  <a:pt x="69570" y="324218"/>
                </a:lnTo>
                <a:lnTo>
                  <a:pt x="74855" y="325869"/>
                </a:lnTo>
                <a:lnTo>
                  <a:pt x="85370" y="325869"/>
                </a:lnTo>
                <a:lnTo>
                  <a:pt x="90654" y="324218"/>
                </a:lnTo>
                <a:lnTo>
                  <a:pt x="122954" y="300469"/>
                </a:lnTo>
                <a:lnTo>
                  <a:pt x="80087" y="300469"/>
                </a:lnTo>
                <a:lnTo>
                  <a:pt x="114771" y="194970"/>
                </a:lnTo>
                <a:lnTo>
                  <a:pt x="25388" y="128409"/>
                </a:lnTo>
                <a:lnTo>
                  <a:pt x="135129" y="128409"/>
                </a:lnTo>
                <a:lnTo>
                  <a:pt x="168416" y="25400"/>
                </a:lnTo>
                <a:lnTo>
                  <a:pt x="195044" y="25399"/>
                </a:lnTo>
                <a:lnTo>
                  <a:pt x="192622" y="17741"/>
                </a:lnTo>
                <a:lnTo>
                  <a:pt x="189005" y="10528"/>
                </a:lnTo>
                <a:lnTo>
                  <a:pt x="183453" y="4932"/>
                </a:lnTo>
                <a:lnTo>
                  <a:pt x="176452" y="1305"/>
                </a:lnTo>
                <a:lnTo>
                  <a:pt x="168492" y="0"/>
                </a:lnTo>
                <a:close/>
              </a:path>
              <a:path w="336550" h="326389">
                <a:moveTo>
                  <a:pt x="211287" y="267042"/>
                </a:moveTo>
                <a:lnTo>
                  <a:pt x="168416" y="267042"/>
                </a:lnTo>
                <a:lnTo>
                  <a:pt x="246152" y="324218"/>
                </a:lnTo>
                <a:lnTo>
                  <a:pt x="251436" y="325869"/>
                </a:lnTo>
                <a:lnTo>
                  <a:pt x="261951" y="325869"/>
                </a:lnTo>
                <a:lnTo>
                  <a:pt x="282131" y="300569"/>
                </a:lnTo>
                <a:lnTo>
                  <a:pt x="256732" y="300469"/>
                </a:lnTo>
                <a:lnTo>
                  <a:pt x="211287" y="267042"/>
                </a:lnTo>
                <a:close/>
              </a:path>
              <a:path w="336550" h="326389">
                <a:moveTo>
                  <a:pt x="168416" y="235508"/>
                </a:moveTo>
                <a:lnTo>
                  <a:pt x="80087" y="300469"/>
                </a:lnTo>
                <a:lnTo>
                  <a:pt x="122954" y="300469"/>
                </a:lnTo>
                <a:lnTo>
                  <a:pt x="168416" y="267042"/>
                </a:lnTo>
                <a:lnTo>
                  <a:pt x="211287" y="267042"/>
                </a:lnTo>
                <a:lnTo>
                  <a:pt x="168416" y="235508"/>
                </a:lnTo>
                <a:close/>
              </a:path>
              <a:path w="336550" h="326389">
                <a:moveTo>
                  <a:pt x="195044" y="25399"/>
                </a:moveTo>
                <a:lnTo>
                  <a:pt x="168416" y="25400"/>
                </a:lnTo>
                <a:lnTo>
                  <a:pt x="200979" y="128409"/>
                </a:lnTo>
                <a:lnTo>
                  <a:pt x="311062" y="128409"/>
                </a:lnTo>
                <a:lnTo>
                  <a:pt x="222391" y="194970"/>
                </a:lnTo>
                <a:lnTo>
                  <a:pt x="256732" y="300469"/>
                </a:lnTo>
                <a:lnTo>
                  <a:pt x="282116" y="300469"/>
                </a:lnTo>
                <a:lnTo>
                  <a:pt x="280850" y="292531"/>
                </a:lnTo>
                <a:lnTo>
                  <a:pt x="252172" y="204381"/>
                </a:lnTo>
                <a:lnTo>
                  <a:pt x="326328" y="148729"/>
                </a:lnTo>
                <a:lnTo>
                  <a:pt x="331881" y="142987"/>
                </a:lnTo>
                <a:lnTo>
                  <a:pt x="335321" y="135980"/>
                </a:lnTo>
                <a:lnTo>
                  <a:pt x="336477" y="128261"/>
                </a:lnTo>
                <a:lnTo>
                  <a:pt x="335179" y="120383"/>
                </a:lnTo>
                <a:lnTo>
                  <a:pt x="331483" y="113291"/>
                </a:lnTo>
                <a:lnTo>
                  <a:pt x="325921" y="107805"/>
                </a:lnTo>
                <a:lnTo>
                  <a:pt x="318960" y="104265"/>
                </a:lnTo>
                <a:lnTo>
                  <a:pt x="311062" y="103009"/>
                </a:lnTo>
                <a:lnTo>
                  <a:pt x="219584" y="103009"/>
                </a:lnTo>
                <a:lnTo>
                  <a:pt x="195044" y="25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955548" y="1666608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5104" y="102844"/>
                </a:moveTo>
                <a:lnTo>
                  <a:pt x="8293" y="102844"/>
                </a:lnTo>
                <a:lnTo>
                  <a:pt x="3441" y="106349"/>
                </a:lnTo>
                <a:lnTo>
                  <a:pt x="0" y="116751"/>
                </a:lnTo>
                <a:lnTo>
                  <a:pt x="1803" y="122466"/>
                </a:lnTo>
                <a:lnTo>
                  <a:pt x="88430" y="186829"/>
                </a:lnTo>
                <a:lnTo>
                  <a:pt x="54851" y="289051"/>
                </a:lnTo>
                <a:lnTo>
                  <a:pt x="56730" y="294817"/>
                </a:lnTo>
                <a:lnTo>
                  <a:pt x="63411" y="299669"/>
                </a:lnTo>
                <a:lnTo>
                  <a:pt x="66027" y="300469"/>
                </a:lnTo>
                <a:lnTo>
                  <a:pt x="71285" y="300469"/>
                </a:lnTo>
                <a:lnTo>
                  <a:pt x="73926" y="299643"/>
                </a:lnTo>
                <a:lnTo>
                  <a:pt x="156984" y="238556"/>
                </a:lnTo>
                <a:lnTo>
                  <a:pt x="242758" y="238556"/>
                </a:lnTo>
                <a:lnTo>
                  <a:pt x="225856" y="186804"/>
                </a:lnTo>
                <a:lnTo>
                  <a:pt x="311632" y="122415"/>
                </a:lnTo>
                <a:lnTo>
                  <a:pt x="313423" y="116712"/>
                </a:lnTo>
                <a:lnTo>
                  <a:pt x="309956" y="106337"/>
                </a:lnTo>
                <a:lnTo>
                  <a:pt x="305104" y="102844"/>
                </a:lnTo>
                <a:close/>
              </a:path>
              <a:path w="313690" h="300989">
                <a:moveTo>
                  <a:pt x="242758" y="238556"/>
                </a:moveTo>
                <a:lnTo>
                  <a:pt x="156984" y="238556"/>
                </a:lnTo>
                <a:lnTo>
                  <a:pt x="240165" y="299643"/>
                </a:lnTo>
                <a:lnTo>
                  <a:pt x="242823" y="300469"/>
                </a:lnTo>
                <a:lnTo>
                  <a:pt x="248081" y="300469"/>
                </a:lnTo>
                <a:lnTo>
                  <a:pt x="250685" y="299669"/>
                </a:lnTo>
                <a:lnTo>
                  <a:pt x="257378" y="294817"/>
                </a:lnTo>
                <a:lnTo>
                  <a:pt x="259257" y="289077"/>
                </a:lnTo>
                <a:lnTo>
                  <a:pt x="242758" y="238556"/>
                </a:lnTo>
                <a:close/>
              </a:path>
              <a:path w="313690" h="300989">
                <a:moveTo>
                  <a:pt x="151472" y="0"/>
                </a:moveTo>
                <a:lnTo>
                  <a:pt x="146583" y="3543"/>
                </a:lnTo>
                <a:lnTo>
                  <a:pt x="114465" y="102844"/>
                </a:lnTo>
                <a:lnTo>
                  <a:pt x="198831" y="102844"/>
                </a:lnTo>
                <a:lnTo>
                  <a:pt x="167411" y="3606"/>
                </a:lnTo>
                <a:lnTo>
                  <a:pt x="162547" y="12"/>
                </a:lnTo>
                <a:lnTo>
                  <a:pt x="151472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943908" y="1653895"/>
            <a:ext cx="337185" cy="326390"/>
          </a:xfrm>
          <a:custGeom>
            <a:avLst/>
            <a:gdLst/>
            <a:ahLst/>
            <a:cxnLst/>
            <a:rect l="l" t="t" r="r" b="b"/>
            <a:pathLst>
              <a:path w="337184" h="326389">
                <a:moveTo>
                  <a:pt x="168661" y="0"/>
                </a:moveTo>
                <a:lnTo>
                  <a:pt x="116820" y="102844"/>
                </a:lnTo>
                <a:lnTo>
                  <a:pt x="25392" y="102844"/>
                </a:lnTo>
                <a:lnTo>
                  <a:pt x="0" y="128244"/>
                </a:lnTo>
                <a:lnTo>
                  <a:pt x="1170" y="135901"/>
                </a:lnTo>
                <a:lnTo>
                  <a:pt x="4643" y="142905"/>
                </a:lnTo>
                <a:lnTo>
                  <a:pt x="10229" y="148628"/>
                </a:lnTo>
                <a:lnTo>
                  <a:pt x="85108" y="204266"/>
                </a:lnTo>
                <a:lnTo>
                  <a:pt x="56120" y="292582"/>
                </a:lnTo>
                <a:lnTo>
                  <a:pt x="54856" y="300546"/>
                </a:lnTo>
                <a:lnTo>
                  <a:pt x="56096" y="308322"/>
                </a:lnTo>
                <a:lnTo>
                  <a:pt x="59654" y="315344"/>
                </a:lnTo>
                <a:lnTo>
                  <a:pt x="65347" y="321043"/>
                </a:lnTo>
                <a:lnTo>
                  <a:pt x="69739" y="324218"/>
                </a:lnTo>
                <a:lnTo>
                  <a:pt x="75024" y="325869"/>
                </a:lnTo>
                <a:lnTo>
                  <a:pt x="85540" y="325869"/>
                </a:lnTo>
                <a:lnTo>
                  <a:pt x="90823" y="324218"/>
                </a:lnTo>
                <a:lnTo>
                  <a:pt x="123121" y="300469"/>
                </a:lnTo>
                <a:lnTo>
                  <a:pt x="80256" y="300469"/>
                </a:lnTo>
                <a:lnTo>
                  <a:pt x="114953" y="194805"/>
                </a:lnTo>
                <a:lnTo>
                  <a:pt x="25392" y="128244"/>
                </a:lnTo>
                <a:lnTo>
                  <a:pt x="135298" y="128244"/>
                </a:lnTo>
                <a:lnTo>
                  <a:pt x="168585" y="25400"/>
                </a:lnTo>
                <a:lnTo>
                  <a:pt x="195221" y="25399"/>
                </a:lnTo>
                <a:lnTo>
                  <a:pt x="192791" y="17729"/>
                </a:lnTo>
                <a:lnTo>
                  <a:pt x="189176" y="10522"/>
                </a:lnTo>
                <a:lnTo>
                  <a:pt x="183627" y="4930"/>
                </a:lnTo>
                <a:lnTo>
                  <a:pt x="176627" y="1305"/>
                </a:lnTo>
                <a:lnTo>
                  <a:pt x="168661" y="0"/>
                </a:lnTo>
                <a:close/>
              </a:path>
              <a:path w="337184" h="326389">
                <a:moveTo>
                  <a:pt x="211532" y="267030"/>
                </a:moveTo>
                <a:lnTo>
                  <a:pt x="168598" y="267030"/>
                </a:lnTo>
                <a:lnTo>
                  <a:pt x="246525" y="324231"/>
                </a:lnTo>
                <a:lnTo>
                  <a:pt x="251808" y="325869"/>
                </a:lnTo>
                <a:lnTo>
                  <a:pt x="262311" y="325869"/>
                </a:lnTo>
                <a:lnTo>
                  <a:pt x="282481" y="300546"/>
                </a:lnTo>
                <a:lnTo>
                  <a:pt x="257091" y="300469"/>
                </a:lnTo>
                <a:lnTo>
                  <a:pt x="211532" y="267030"/>
                </a:lnTo>
                <a:close/>
              </a:path>
              <a:path w="337184" h="326389">
                <a:moveTo>
                  <a:pt x="168585" y="235508"/>
                </a:moveTo>
                <a:lnTo>
                  <a:pt x="80256" y="300469"/>
                </a:lnTo>
                <a:lnTo>
                  <a:pt x="123121" y="300469"/>
                </a:lnTo>
                <a:lnTo>
                  <a:pt x="168598" y="267030"/>
                </a:lnTo>
                <a:lnTo>
                  <a:pt x="211532" y="267030"/>
                </a:lnTo>
                <a:lnTo>
                  <a:pt x="168585" y="235508"/>
                </a:lnTo>
                <a:close/>
              </a:path>
              <a:path w="337184" h="326389">
                <a:moveTo>
                  <a:pt x="195221" y="25399"/>
                </a:moveTo>
                <a:lnTo>
                  <a:pt x="168585" y="25400"/>
                </a:lnTo>
                <a:lnTo>
                  <a:pt x="201148" y="128244"/>
                </a:lnTo>
                <a:lnTo>
                  <a:pt x="311244" y="128244"/>
                </a:lnTo>
                <a:lnTo>
                  <a:pt x="222573" y="194805"/>
                </a:lnTo>
                <a:lnTo>
                  <a:pt x="257091" y="300469"/>
                </a:lnTo>
                <a:lnTo>
                  <a:pt x="282468" y="300469"/>
                </a:lnTo>
                <a:lnTo>
                  <a:pt x="281209" y="292544"/>
                </a:lnTo>
                <a:lnTo>
                  <a:pt x="252367" y="204203"/>
                </a:lnTo>
                <a:lnTo>
                  <a:pt x="326497" y="148564"/>
                </a:lnTo>
                <a:lnTo>
                  <a:pt x="332055" y="142822"/>
                </a:lnTo>
                <a:lnTo>
                  <a:pt x="335495" y="135813"/>
                </a:lnTo>
                <a:lnTo>
                  <a:pt x="336648" y="128090"/>
                </a:lnTo>
                <a:lnTo>
                  <a:pt x="335349" y="120205"/>
                </a:lnTo>
                <a:lnTo>
                  <a:pt x="331657" y="113120"/>
                </a:lnTo>
                <a:lnTo>
                  <a:pt x="326097" y="107638"/>
                </a:lnTo>
                <a:lnTo>
                  <a:pt x="319136" y="104099"/>
                </a:lnTo>
                <a:lnTo>
                  <a:pt x="311244" y="102844"/>
                </a:lnTo>
                <a:lnTo>
                  <a:pt x="219753" y="102844"/>
                </a:lnTo>
                <a:lnTo>
                  <a:pt x="195221" y="25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912023" y="3168142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27" y="103009"/>
                </a:moveTo>
                <a:lnTo>
                  <a:pt x="8293" y="103009"/>
                </a:lnTo>
                <a:lnTo>
                  <a:pt x="3429" y="106527"/>
                </a:lnTo>
                <a:lnTo>
                  <a:pt x="0" y="116928"/>
                </a:lnTo>
                <a:lnTo>
                  <a:pt x="1803" y="122656"/>
                </a:lnTo>
                <a:lnTo>
                  <a:pt x="88404" y="186829"/>
                </a:lnTo>
                <a:lnTo>
                  <a:pt x="54673" y="289026"/>
                </a:lnTo>
                <a:lnTo>
                  <a:pt x="56540" y="294792"/>
                </a:lnTo>
                <a:lnTo>
                  <a:pt x="63233" y="299656"/>
                </a:lnTo>
                <a:lnTo>
                  <a:pt x="65849" y="300456"/>
                </a:lnTo>
                <a:lnTo>
                  <a:pt x="71120" y="300456"/>
                </a:lnTo>
                <a:lnTo>
                  <a:pt x="73761" y="299631"/>
                </a:lnTo>
                <a:lnTo>
                  <a:pt x="156806" y="238404"/>
                </a:lnTo>
                <a:lnTo>
                  <a:pt x="242533" y="238404"/>
                </a:lnTo>
                <a:lnTo>
                  <a:pt x="225666" y="186804"/>
                </a:lnTo>
                <a:lnTo>
                  <a:pt x="311454" y="122605"/>
                </a:lnTo>
                <a:lnTo>
                  <a:pt x="313245" y="116890"/>
                </a:lnTo>
                <a:lnTo>
                  <a:pt x="309778" y="106514"/>
                </a:lnTo>
                <a:lnTo>
                  <a:pt x="304927" y="103009"/>
                </a:lnTo>
                <a:close/>
              </a:path>
              <a:path w="313690" h="300989">
                <a:moveTo>
                  <a:pt x="242533" y="238404"/>
                </a:moveTo>
                <a:lnTo>
                  <a:pt x="156806" y="238404"/>
                </a:lnTo>
                <a:lnTo>
                  <a:pt x="240017" y="299631"/>
                </a:lnTo>
                <a:lnTo>
                  <a:pt x="242658" y="300456"/>
                </a:lnTo>
                <a:lnTo>
                  <a:pt x="247904" y="300456"/>
                </a:lnTo>
                <a:lnTo>
                  <a:pt x="250520" y="299656"/>
                </a:lnTo>
                <a:lnTo>
                  <a:pt x="257213" y="294817"/>
                </a:lnTo>
                <a:lnTo>
                  <a:pt x="259092" y="289064"/>
                </a:lnTo>
                <a:lnTo>
                  <a:pt x="242533" y="238404"/>
                </a:lnTo>
                <a:close/>
              </a:path>
              <a:path w="313690" h="300989">
                <a:moveTo>
                  <a:pt x="151295" y="0"/>
                </a:moveTo>
                <a:lnTo>
                  <a:pt x="146405" y="3556"/>
                </a:lnTo>
                <a:lnTo>
                  <a:pt x="114274" y="103009"/>
                </a:lnTo>
                <a:lnTo>
                  <a:pt x="198666" y="103009"/>
                </a:lnTo>
                <a:lnTo>
                  <a:pt x="168897" y="8877"/>
                </a:lnTo>
                <a:lnTo>
                  <a:pt x="167246" y="3594"/>
                </a:lnTo>
                <a:lnTo>
                  <a:pt x="162369" y="12"/>
                </a:lnTo>
                <a:lnTo>
                  <a:pt x="151295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900388" y="3155442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505" y="0"/>
                </a:moveTo>
                <a:lnTo>
                  <a:pt x="160472" y="1274"/>
                </a:lnTo>
                <a:lnTo>
                  <a:pt x="153476" y="4865"/>
                </a:lnTo>
                <a:lnTo>
                  <a:pt x="147912" y="10420"/>
                </a:lnTo>
                <a:lnTo>
                  <a:pt x="144261" y="17589"/>
                </a:lnTo>
                <a:lnTo>
                  <a:pt x="116663" y="103009"/>
                </a:lnTo>
                <a:lnTo>
                  <a:pt x="25401" y="103009"/>
                </a:lnTo>
                <a:lnTo>
                  <a:pt x="0" y="128357"/>
                </a:lnTo>
                <a:lnTo>
                  <a:pt x="1190" y="136094"/>
                </a:lnTo>
                <a:lnTo>
                  <a:pt x="4679" y="143101"/>
                </a:lnTo>
                <a:lnTo>
                  <a:pt x="10288" y="148818"/>
                </a:lnTo>
                <a:lnTo>
                  <a:pt x="85091" y="204266"/>
                </a:lnTo>
                <a:lnTo>
                  <a:pt x="55958" y="292582"/>
                </a:lnTo>
                <a:lnTo>
                  <a:pt x="54700" y="300456"/>
                </a:lnTo>
                <a:lnTo>
                  <a:pt x="55934" y="308268"/>
                </a:lnTo>
                <a:lnTo>
                  <a:pt x="59497" y="315311"/>
                </a:lnTo>
                <a:lnTo>
                  <a:pt x="65221" y="321043"/>
                </a:lnTo>
                <a:lnTo>
                  <a:pt x="69648" y="324256"/>
                </a:lnTo>
                <a:lnTo>
                  <a:pt x="74880" y="325856"/>
                </a:lnTo>
                <a:lnTo>
                  <a:pt x="85396" y="325856"/>
                </a:lnTo>
                <a:lnTo>
                  <a:pt x="90705" y="324205"/>
                </a:lnTo>
                <a:lnTo>
                  <a:pt x="122908" y="300456"/>
                </a:lnTo>
                <a:lnTo>
                  <a:pt x="80100" y="300456"/>
                </a:lnTo>
                <a:lnTo>
                  <a:pt x="114962" y="194792"/>
                </a:lnTo>
                <a:lnTo>
                  <a:pt x="25401" y="128409"/>
                </a:lnTo>
                <a:lnTo>
                  <a:pt x="135155" y="128409"/>
                </a:lnTo>
                <a:lnTo>
                  <a:pt x="168416" y="25400"/>
                </a:lnTo>
                <a:lnTo>
                  <a:pt x="195056" y="25400"/>
                </a:lnTo>
                <a:lnTo>
                  <a:pt x="192635" y="17741"/>
                </a:lnTo>
                <a:lnTo>
                  <a:pt x="189015" y="10533"/>
                </a:lnTo>
                <a:lnTo>
                  <a:pt x="183465" y="4937"/>
                </a:lnTo>
                <a:lnTo>
                  <a:pt x="176469" y="1307"/>
                </a:lnTo>
                <a:lnTo>
                  <a:pt x="168505" y="0"/>
                </a:lnTo>
                <a:close/>
              </a:path>
              <a:path w="336550" h="326389">
                <a:moveTo>
                  <a:pt x="211288" y="266877"/>
                </a:moveTo>
                <a:lnTo>
                  <a:pt x="168441" y="266877"/>
                </a:lnTo>
                <a:lnTo>
                  <a:pt x="242034" y="321043"/>
                </a:lnTo>
                <a:lnTo>
                  <a:pt x="246356" y="324205"/>
                </a:lnTo>
                <a:lnTo>
                  <a:pt x="251639" y="325856"/>
                </a:lnTo>
                <a:lnTo>
                  <a:pt x="262155" y="325856"/>
                </a:lnTo>
                <a:lnTo>
                  <a:pt x="282335" y="300546"/>
                </a:lnTo>
                <a:lnTo>
                  <a:pt x="256922" y="300456"/>
                </a:lnTo>
                <a:lnTo>
                  <a:pt x="211288" y="266877"/>
                </a:lnTo>
                <a:close/>
              </a:path>
              <a:path w="336550" h="326389">
                <a:moveTo>
                  <a:pt x="168416" y="235331"/>
                </a:moveTo>
                <a:lnTo>
                  <a:pt x="80100" y="300456"/>
                </a:lnTo>
                <a:lnTo>
                  <a:pt x="122908" y="300456"/>
                </a:lnTo>
                <a:lnTo>
                  <a:pt x="168441" y="266877"/>
                </a:lnTo>
                <a:lnTo>
                  <a:pt x="211288" y="266877"/>
                </a:lnTo>
                <a:lnTo>
                  <a:pt x="168416" y="235331"/>
                </a:lnTo>
                <a:close/>
              </a:path>
              <a:path w="336550" h="326389">
                <a:moveTo>
                  <a:pt x="195056" y="25400"/>
                </a:moveTo>
                <a:lnTo>
                  <a:pt x="168416" y="25400"/>
                </a:lnTo>
                <a:lnTo>
                  <a:pt x="200979" y="128409"/>
                </a:lnTo>
                <a:lnTo>
                  <a:pt x="311088" y="128409"/>
                </a:lnTo>
                <a:lnTo>
                  <a:pt x="222416" y="194792"/>
                </a:lnTo>
                <a:lnTo>
                  <a:pt x="256922" y="300456"/>
                </a:lnTo>
                <a:lnTo>
                  <a:pt x="282321" y="300456"/>
                </a:lnTo>
                <a:lnTo>
                  <a:pt x="281053" y="292506"/>
                </a:lnTo>
                <a:lnTo>
                  <a:pt x="252211" y="204215"/>
                </a:lnTo>
                <a:lnTo>
                  <a:pt x="325794" y="149136"/>
                </a:lnTo>
                <a:lnTo>
                  <a:pt x="332271" y="144538"/>
                </a:lnTo>
                <a:lnTo>
                  <a:pt x="336513" y="136969"/>
                </a:lnTo>
                <a:lnTo>
                  <a:pt x="336503" y="128357"/>
                </a:lnTo>
                <a:lnTo>
                  <a:pt x="334524" y="118525"/>
                </a:lnTo>
                <a:lnTo>
                  <a:pt x="329093" y="110451"/>
                </a:lnTo>
                <a:lnTo>
                  <a:pt x="321029" y="105006"/>
                </a:lnTo>
                <a:lnTo>
                  <a:pt x="311139" y="103009"/>
                </a:lnTo>
                <a:lnTo>
                  <a:pt x="219597" y="103009"/>
                </a:lnTo>
                <a:lnTo>
                  <a:pt x="195056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515695" y="2393391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5117" y="103009"/>
                </a:moveTo>
                <a:lnTo>
                  <a:pt x="8305" y="103009"/>
                </a:lnTo>
                <a:lnTo>
                  <a:pt x="3454" y="106514"/>
                </a:lnTo>
                <a:lnTo>
                  <a:pt x="0" y="116916"/>
                </a:lnTo>
                <a:lnTo>
                  <a:pt x="1816" y="122643"/>
                </a:lnTo>
                <a:lnTo>
                  <a:pt x="88404" y="186994"/>
                </a:lnTo>
                <a:lnTo>
                  <a:pt x="54686" y="289026"/>
                </a:lnTo>
                <a:lnTo>
                  <a:pt x="56570" y="294805"/>
                </a:lnTo>
                <a:lnTo>
                  <a:pt x="63246" y="299656"/>
                </a:lnTo>
                <a:lnTo>
                  <a:pt x="65862" y="300456"/>
                </a:lnTo>
                <a:lnTo>
                  <a:pt x="71120" y="300456"/>
                </a:lnTo>
                <a:lnTo>
                  <a:pt x="73761" y="299631"/>
                </a:lnTo>
                <a:lnTo>
                  <a:pt x="156819" y="238544"/>
                </a:lnTo>
                <a:lnTo>
                  <a:pt x="242579" y="238544"/>
                </a:lnTo>
                <a:lnTo>
                  <a:pt x="225704" y="186969"/>
                </a:lnTo>
                <a:lnTo>
                  <a:pt x="311632" y="122593"/>
                </a:lnTo>
                <a:lnTo>
                  <a:pt x="313423" y="116890"/>
                </a:lnTo>
                <a:lnTo>
                  <a:pt x="309968" y="106514"/>
                </a:lnTo>
                <a:lnTo>
                  <a:pt x="305117" y="103009"/>
                </a:lnTo>
                <a:close/>
              </a:path>
              <a:path w="313690" h="300989">
                <a:moveTo>
                  <a:pt x="242579" y="238544"/>
                </a:moveTo>
                <a:lnTo>
                  <a:pt x="156819" y="238544"/>
                </a:lnTo>
                <a:lnTo>
                  <a:pt x="240012" y="299631"/>
                </a:lnTo>
                <a:lnTo>
                  <a:pt x="242671" y="300456"/>
                </a:lnTo>
                <a:lnTo>
                  <a:pt x="247929" y="300456"/>
                </a:lnTo>
                <a:lnTo>
                  <a:pt x="250532" y="299656"/>
                </a:lnTo>
                <a:lnTo>
                  <a:pt x="257229" y="294792"/>
                </a:lnTo>
                <a:lnTo>
                  <a:pt x="259105" y="289052"/>
                </a:lnTo>
                <a:lnTo>
                  <a:pt x="242579" y="238544"/>
                </a:lnTo>
                <a:close/>
              </a:path>
              <a:path w="313690" h="300989">
                <a:moveTo>
                  <a:pt x="151295" y="0"/>
                </a:moveTo>
                <a:lnTo>
                  <a:pt x="146418" y="3556"/>
                </a:lnTo>
                <a:lnTo>
                  <a:pt x="114287" y="103009"/>
                </a:lnTo>
                <a:lnTo>
                  <a:pt x="198678" y="103009"/>
                </a:lnTo>
                <a:lnTo>
                  <a:pt x="167246" y="3594"/>
                </a:lnTo>
                <a:lnTo>
                  <a:pt x="162382" y="12"/>
                </a:lnTo>
                <a:lnTo>
                  <a:pt x="151295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504025" y="2380691"/>
            <a:ext cx="337185" cy="326390"/>
          </a:xfrm>
          <a:custGeom>
            <a:avLst/>
            <a:gdLst/>
            <a:ahLst/>
            <a:cxnLst/>
            <a:rect l="l" t="t" r="r" b="b"/>
            <a:pathLst>
              <a:path w="337184" h="326389">
                <a:moveTo>
                  <a:pt x="168489" y="0"/>
                </a:moveTo>
                <a:lnTo>
                  <a:pt x="116648" y="103009"/>
                </a:lnTo>
                <a:lnTo>
                  <a:pt x="25386" y="103009"/>
                </a:lnTo>
                <a:lnTo>
                  <a:pt x="0" y="128270"/>
                </a:lnTo>
                <a:lnTo>
                  <a:pt x="0" y="128409"/>
                </a:lnTo>
                <a:lnTo>
                  <a:pt x="1173" y="136067"/>
                </a:lnTo>
                <a:lnTo>
                  <a:pt x="4653" y="143076"/>
                </a:lnTo>
                <a:lnTo>
                  <a:pt x="10247" y="148805"/>
                </a:lnTo>
                <a:lnTo>
                  <a:pt x="85076" y="204419"/>
                </a:lnTo>
                <a:lnTo>
                  <a:pt x="55957" y="292557"/>
                </a:lnTo>
                <a:lnTo>
                  <a:pt x="54685" y="300456"/>
                </a:lnTo>
                <a:lnTo>
                  <a:pt x="55913" y="308251"/>
                </a:lnTo>
                <a:lnTo>
                  <a:pt x="59471" y="315292"/>
                </a:lnTo>
                <a:lnTo>
                  <a:pt x="65192" y="321030"/>
                </a:lnTo>
                <a:lnTo>
                  <a:pt x="69620" y="324243"/>
                </a:lnTo>
                <a:lnTo>
                  <a:pt x="74852" y="325856"/>
                </a:lnTo>
                <a:lnTo>
                  <a:pt x="85380" y="325856"/>
                </a:lnTo>
                <a:lnTo>
                  <a:pt x="90664" y="324205"/>
                </a:lnTo>
                <a:lnTo>
                  <a:pt x="122957" y="300456"/>
                </a:lnTo>
                <a:lnTo>
                  <a:pt x="80085" y="300456"/>
                </a:lnTo>
                <a:lnTo>
                  <a:pt x="114959" y="194970"/>
                </a:lnTo>
                <a:lnTo>
                  <a:pt x="25386" y="128409"/>
                </a:lnTo>
                <a:lnTo>
                  <a:pt x="135126" y="128409"/>
                </a:lnTo>
                <a:lnTo>
                  <a:pt x="168413" y="25400"/>
                </a:lnTo>
                <a:lnTo>
                  <a:pt x="195041" y="25400"/>
                </a:lnTo>
                <a:lnTo>
                  <a:pt x="192619" y="17741"/>
                </a:lnTo>
                <a:lnTo>
                  <a:pt x="189006" y="10526"/>
                </a:lnTo>
                <a:lnTo>
                  <a:pt x="183459" y="4927"/>
                </a:lnTo>
                <a:lnTo>
                  <a:pt x="176460" y="1300"/>
                </a:lnTo>
                <a:lnTo>
                  <a:pt x="168489" y="0"/>
                </a:lnTo>
                <a:close/>
              </a:path>
              <a:path w="337184" h="326389">
                <a:moveTo>
                  <a:pt x="211360" y="267017"/>
                </a:moveTo>
                <a:lnTo>
                  <a:pt x="168426" y="267017"/>
                </a:lnTo>
                <a:lnTo>
                  <a:pt x="246336" y="324205"/>
                </a:lnTo>
                <a:lnTo>
                  <a:pt x="251636" y="325856"/>
                </a:lnTo>
                <a:lnTo>
                  <a:pt x="262152" y="325856"/>
                </a:lnTo>
                <a:lnTo>
                  <a:pt x="282316" y="300520"/>
                </a:lnTo>
                <a:lnTo>
                  <a:pt x="256919" y="300456"/>
                </a:lnTo>
                <a:lnTo>
                  <a:pt x="211360" y="267017"/>
                </a:lnTo>
                <a:close/>
              </a:path>
              <a:path w="337184" h="326389">
                <a:moveTo>
                  <a:pt x="168413" y="235496"/>
                </a:moveTo>
                <a:lnTo>
                  <a:pt x="80085" y="300456"/>
                </a:lnTo>
                <a:lnTo>
                  <a:pt x="122957" y="300456"/>
                </a:lnTo>
                <a:lnTo>
                  <a:pt x="168426" y="267017"/>
                </a:lnTo>
                <a:lnTo>
                  <a:pt x="211360" y="267017"/>
                </a:lnTo>
                <a:lnTo>
                  <a:pt x="168413" y="235496"/>
                </a:lnTo>
                <a:close/>
              </a:path>
              <a:path w="337184" h="326389">
                <a:moveTo>
                  <a:pt x="195041" y="25400"/>
                </a:moveTo>
                <a:lnTo>
                  <a:pt x="168413" y="25400"/>
                </a:lnTo>
                <a:lnTo>
                  <a:pt x="200976" y="128409"/>
                </a:lnTo>
                <a:lnTo>
                  <a:pt x="311263" y="128409"/>
                </a:lnTo>
                <a:lnTo>
                  <a:pt x="222401" y="194970"/>
                </a:lnTo>
                <a:lnTo>
                  <a:pt x="256919" y="300456"/>
                </a:lnTo>
                <a:lnTo>
                  <a:pt x="282306" y="300456"/>
                </a:lnTo>
                <a:lnTo>
                  <a:pt x="281029" y="292493"/>
                </a:lnTo>
                <a:lnTo>
                  <a:pt x="252208" y="204381"/>
                </a:lnTo>
                <a:lnTo>
                  <a:pt x="326490" y="148742"/>
                </a:lnTo>
                <a:lnTo>
                  <a:pt x="332052" y="143005"/>
                </a:lnTo>
                <a:lnTo>
                  <a:pt x="335499" y="135996"/>
                </a:lnTo>
                <a:lnTo>
                  <a:pt x="336657" y="128270"/>
                </a:lnTo>
                <a:lnTo>
                  <a:pt x="335355" y="120383"/>
                </a:lnTo>
                <a:lnTo>
                  <a:pt x="331671" y="113296"/>
                </a:lnTo>
                <a:lnTo>
                  <a:pt x="326114" y="107810"/>
                </a:lnTo>
                <a:lnTo>
                  <a:pt x="319154" y="104266"/>
                </a:lnTo>
                <a:lnTo>
                  <a:pt x="311263" y="103009"/>
                </a:lnTo>
                <a:lnTo>
                  <a:pt x="219581" y="103009"/>
                </a:lnTo>
                <a:lnTo>
                  <a:pt x="195041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84944" y="2403119"/>
            <a:ext cx="313690" cy="300355"/>
          </a:xfrm>
          <a:custGeom>
            <a:avLst/>
            <a:gdLst/>
            <a:ahLst/>
            <a:cxnLst/>
            <a:rect l="l" t="t" r="r" b="b"/>
            <a:pathLst>
              <a:path w="313690" h="300355">
                <a:moveTo>
                  <a:pt x="305117" y="102831"/>
                </a:moveTo>
                <a:lnTo>
                  <a:pt x="8305" y="102831"/>
                </a:lnTo>
                <a:lnTo>
                  <a:pt x="3454" y="106349"/>
                </a:lnTo>
                <a:lnTo>
                  <a:pt x="0" y="116738"/>
                </a:lnTo>
                <a:lnTo>
                  <a:pt x="1816" y="122466"/>
                </a:lnTo>
                <a:lnTo>
                  <a:pt x="88404" y="186816"/>
                </a:lnTo>
                <a:lnTo>
                  <a:pt x="54673" y="288848"/>
                </a:lnTo>
                <a:lnTo>
                  <a:pt x="56540" y="294614"/>
                </a:lnTo>
                <a:lnTo>
                  <a:pt x="63233" y="299491"/>
                </a:lnTo>
                <a:lnTo>
                  <a:pt x="65849" y="300291"/>
                </a:lnTo>
                <a:lnTo>
                  <a:pt x="71107" y="300291"/>
                </a:lnTo>
                <a:lnTo>
                  <a:pt x="73766" y="299465"/>
                </a:lnTo>
                <a:lnTo>
                  <a:pt x="156972" y="238378"/>
                </a:lnTo>
                <a:lnTo>
                  <a:pt x="242568" y="238378"/>
                </a:lnTo>
                <a:lnTo>
                  <a:pt x="225691" y="186791"/>
                </a:lnTo>
                <a:lnTo>
                  <a:pt x="311632" y="122427"/>
                </a:lnTo>
                <a:lnTo>
                  <a:pt x="313423" y="116712"/>
                </a:lnTo>
                <a:lnTo>
                  <a:pt x="309968" y="106337"/>
                </a:lnTo>
                <a:lnTo>
                  <a:pt x="305117" y="102831"/>
                </a:lnTo>
                <a:close/>
              </a:path>
              <a:path w="313690" h="300355">
                <a:moveTo>
                  <a:pt x="242568" y="238378"/>
                </a:moveTo>
                <a:lnTo>
                  <a:pt x="156972" y="238378"/>
                </a:lnTo>
                <a:lnTo>
                  <a:pt x="240017" y="299465"/>
                </a:lnTo>
                <a:lnTo>
                  <a:pt x="242658" y="300291"/>
                </a:lnTo>
                <a:lnTo>
                  <a:pt x="247916" y="300291"/>
                </a:lnTo>
                <a:lnTo>
                  <a:pt x="250520" y="299491"/>
                </a:lnTo>
                <a:lnTo>
                  <a:pt x="257213" y="294639"/>
                </a:lnTo>
                <a:lnTo>
                  <a:pt x="259092" y="288886"/>
                </a:lnTo>
                <a:lnTo>
                  <a:pt x="242568" y="238378"/>
                </a:lnTo>
                <a:close/>
              </a:path>
              <a:path w="313690" h="300355">
                <a:moveTo>
                  <a:pt x="157048" y="0"/>
                </a:moveTo>
                <a:lnTo>
                  <a:pt x="151485" y="0"/>
                </a:lnTo>
                <a:lnTo>
                  <a:pt x="146608" y="3543"/>
                </a:lnTo>
                <a:lnTo>
                  <a:pt x="114287" y="102831"/>
                </a:lnTo>
                <a:lnTo>
                  <a:pt x="198678" y="102831"/>
                </a:lnTo>
                <a:lnTo>
                  <a:pt x="167436" y="3619"/>
                </a:lnTo>
                <a:lnTo>
                  <a:pt x="162560" y="25"/>
                </a:lnTo>
                <a:lnTo>
                  <a:pt x="157048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273326" y="2390419"/>
            <a:ext cx="337185" cy="325755"/>
          </a:xfrm>
          <a:custGeom>
            <a:avLst/>
            <a:gdLst/>
            <a:ahLst/>
            <a:cxnLst/>
            <a:rect l="l" t="t" r="r" b="b"/>
            <a:pathLst>
              <a:path w="337184" h="325755">
                <a:moveTo>
                  <a:pt x="168718" y="0"/>
                </a:moveTo>
                <a:lnTo>
                  <a:pt x="160666" y="1270"/>
                </a:lnTo>
                <a:lnTo>
                  <a:pt x="153673" y="4849"/>
                </a:lnTo>
                <a:lnTo>
                  <a:pt x="148106" y="10388"/>
                </a:lnTo>
                <a:lnTo>
                  <a:pt x="144448" y="17538"/>
                </a:lnTo>
                <a:lnTo>
                  <a:pt x="116686" y="102831"/>
                </a:lnTo>
                <a:lnTo>
                  <a:pt x="25411" y="102831"/>
                </a:lnTo>
                <a:lnTo>
                  <a:pt x="0" y="128157"/>
                </a:lnTo>
                <a:lnTo>
                  <a:pt x="1183" y="135890"/>
                </a:lnTo>
                <a:lnTo>
                  <a:pt x="4656" y="142898"/>
                </a:lnTo>
                <a:lnTo>
                  <a:pt x="10247" y="148628"/>
                </a:lnTo>
                <a:lnTo>
                  <a:pt x="85088" y="204241"/>
                </a:lnTo>
                <a:lnTo>
                  <a:pt x="55968" y="292392"/>
                </a:lnTo>
                <a:lnTo>
                  <a:pt x="54693" y="300283"/>
                </a:lnTo>
                <a:lnTo>
                  <a:pt x="55913" y="308073"/>
                </a:lnTo>
                <a:lnTo>
                  <a:pt x="59462" y="315115"/>
                </a:lnTo>
                <a:lnTo>
                  <a:pt x="65197" y="320865"/>
                </a:lnTo>
                <a:lnTo>
                  <a:pt x="69555" y="324040"/>
                </a:lnTo>
                <a:lnTo>
                  <a:pt x="74852" y="325691"/>
                </a:lnTo>
                <a:lnTo>
                  <a:pt x="85368" y="325691"/>
                </a:lnTo>
                <a:lnTo>
                  <a:pt x="90668" y="324040"/>
                </a:lnTo>
                <a:lnTo>
                  <a:pt x="123023" y="300291"/>
                </a:lnTo>
                <a:lnTo>
                  <a:pt x="80097" y="300291"/>
                </a:lnTo>
                <a:lnTo>
                  <a:pt x="114971" y="194792"/>
                </a:lnTo>
                <a:lnTo>
                  <a:pt x="25411" y="128231"/>
                </a:lnTo>
                <a:lnTo>
                  <a:pt x="135139" y="128231"/>
                </a:lnTo>
                <a:lnTo>
                  <a:pt x="168604" y="25400"/>
                </a:lnTo>
                <a:lnTo>
                  <a:pt x="195228" y="25400"/>
                </a:lnTo>
                <a:lnTo>
                  <a:pt x="192822" y="17767"/>
                </a:lnTo>
                <a:lnTo>
                  <a:pt x="189211" y="10556"/>
                </a:lnTo>
                <a:lnTo>
                  <a:pt x="183670" y="4954"/>
                </a:lnTo>
                <a:lnTo>
                  <a:pt x="176679" y="1317"/>
                </a:lnTo>
                <a:lnTo>
                  <a:pt x="168718" y="0"/>
                </a:lnTo>
                <a:close/>
              </a:path>
              <a:path w="337184" h="325755">
                <a:moveTo>
                  <a:pt x="211464" y="266852"/>
                </a:moveTo>
                <a:lnTo>
                  <a:pt x="168578" y="266852"/>
                </a:lnTo>
                <a:lnTo>
                  <a:pt x="246353" y="324040"/>
                </a:lnTo>
                <a:lnTo>
                  <a:pt x="251636" y="325691"/>
                </a:lnTo>
                <a:lnTo>
                  <a:pt x="262139" y="325691"/>
                </a:lnTo>
                <a:lnTo>
                  <a:pt x="282328" y="300355"/>
                </a:lnTo>
                <a:lnTo>
                  <a:pt x="256922" y="300283"/>
                </a:lnTo>
                <a:lnTo>
                  <a:pt x="211464" y="266852"/>
                </a:lnTo>
                <a:close/>
              </a:path>
              <a:path w="337184" h="325755">
                <a:moveTo>
                  <a:pt x="168604" y="235331"/>
                </a:moveTo>
                <a:lnTo>
                  <a:pt x="80097" y="300291"/>
                </a:lnTo>
                <a:lnTo>
                  <a:pt x="123033" y="300283"/>
                </a:lnTo>
                <a:lnTo>
                  <a:pt x="168578" y="266852"/>
                </a:lnTo>
                <a:lnTo>
                  <a:pt x="211464" y="266852"/>
                </a:lnTo>
                <a:lnTo>
                  <a:pt x="168604" y="235331"/>
                </a:lnTo>
                <a:close/>
              </a:path>
              <a:path w="337184" h="325755">
                <a:moveTo>
                  <a:pt x="195228" y="25400"/>
                </a:moveTo>
                <a:lnTo>
                  <a:pt x="168604" y="25400"/>
                </a:lnTo>
                <a:lnTo>
                  <a:pt x="201001" y="128231"/>
                </a:lnTo>
                <a:lnTo>
                  <a:pt x="311250" y="128231"/>
                </a:lnTo>
                <a:lnTo>
                  <a:pt x="222401" y="194792"/>
                </a:lnTo>
                <a:lnTo>
                  <a:pt x="256932" y="300291"/>
                </a:lnTo>
                <a:lnTo>
                  <a:pt x="282318" y="300291"/>
                </a:lnTo>
                <a:lnTo>
                  <a:pt x="281037" y="292315"/>
                </a:lnTo>
                <a:lnTo>
                  <a:pt x="252208" y="204203"/>
                </a:lnTo>
                <a:lnTo>
                  <a:pt x="325969" y="148958"/>
                </a:lnTo>
                <a:lnTo>
                  <a:pt x="332459" y="144348"/>
                </a:lnTo>
                <a:lnTo>
                  <a:pt x="336688" y="136791"/>
                </a:lnTo>
                <a:lnTo>
                  <a:pt x="336673" y="128157"/>
                </a:lnTo>
                <a:lnTo>
                  <a:pt x="334697" y="118348"/>
                </a:lnTo>
                <a:lnTo>
                  <a:pt x="329265" y="110274"/>
                </a:lnTo>
                <a:lnTo>
                  <a:pt x="321204" y="104828"/>
                </a:lnTo>
                <a:lnTo>
                  <a:pt x="311326" y="102831"/>
                </a:lnTo>
                <a:lnTo>
                  <a:pt x="219632" y="102831"/>
                </a:lnTo>
                <a:lnTo>
                  <a:pt x="195228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3620977" y="2823870"/>
            <a:ext cx="313690" cy="300990"/>
          </a:xfrm>
          <a:custGeom>
            <a:avLst/>
            <a:gdLst/>
            <a:ahLst/>
            <a:cxnLst/>
            <a:rect l="l" t="t" r="r" b="b"/>
            <a:pathLst>
              <a:path w="313690" h="300989">
                <a:moveTo>
                  <a:pt x="304939" y="102831"/>
                </a:moveTo>
                <a:lnTo>
                  <a:pt x="8305" y="102831"/>
                </a:lnTo>
                <a:lnTo>
                  <a:pt x="3454" y="106337"/>
                </a:lnTo>
                <a:lnTo>
                  <a:pt x="0" y="116738"/>
                </a:lnTo>
                <a:lnTo>
                  <a:pt x="1816" y="122453"/>
                </a:lnTo>
                <a:lnTo>
                  <a:pt x="88417" y="186817"/>
                </a:lnTo>
                <a:lnTo>
                  <a:pt x="54686" y="289026"/>
                </a:lnTo>
                <a:lnTo>
                  <a:pt x="56553" y="294792"/>
                </a:lnTo>
                <a:lnTo>
                  <a:pt x="63246" y="299656"/>
                </a:lnTo>
                <a:lnTo>
                  <a:pt x="65862" y="300456"/>
                </a:lnTo>
                <a:lnTo>
                  <a:pt x="71132" y="300456"/>
                </a:lnTo>
                <a:lnTo>
                  <a:pt x="73774" y="299631"/>
                </a:lnTo>
                <a:lnTo>
                  <a:pt x="156806" y="238404"/>
                </a:lnTo>
                <a:lnTo>
                  <a:pt x="242363" y="238404"/>
                </a:lnTo>
                <a:lnTo>
                  <a:pt x="225501" y="186791"/>
                </a:lnTo>
                <a:lnTo>
                  <a:pt x="311467" y="122415"/>
                </a:lnTo>
                <a:lnTo>
                  <a:pt x="313245" y="116713"/>
                </a:lnTo>
                <a:lnTo>
                  <a:pt x="309791" y="106324"/>
                </a:lnTo>
                <a:lnTo>
                  <a:pt x="304939" y="102831"/>
                </a:lnTo>
                <a:close/>
              </a:path>
              <a:path w="313690" h="300989">
                <a:moveTo>
                  <a:pt x="242363" y="238404"/>
                </a:moveTo>
                <a:lnTo>
                  <a:pt x="156806" y="238404"/>
                </a:lnTo>
                <a:lnTo>
                  <a:pt x="239826" y="299631"/>
                </a:lnTo>
                <a:lnTo>
                  <a:pt x="242468" y="300456"/>
                </a:lnTo>
                <a:lnTo>
                  <a:pt x="247726" y="300456"/>
                </a:lnTo>
                <a:lnTo>
                  <a:pt x="250342" y="299656"/>
                </a:lnTo>
                <a:lnTo>
                  <a:pt x="257048" y="294817"/>
                </a:lnTo>
                <a:lnTo>
                  <a:pt x="258914" y="289064"/>
                </a:lnTo>
                <a:lnTo>
                  <a:pt x="242363" y="238404"/>
                </a:lnTo>
                <a:close/>
              </a:path>
              <a:path w="313690" h="300989">
                <a:moveTo>
                  <a:pt x="151295" y="0"/>
                </a:moveTo>
                <a:lnTo>
                  <a:pt x="146431" y="3543"/>
                </a:lnTo>
                <a:lnTo>
                  <a:pt x="114274" y="102831"/>
                </a:lnTo>
                <a:lnTo>
                  <a:pt x="198678" y="102831"/>
                </a:lnTo>
                <a:lnTo>
                  <a:pt x="167246" y="3594"/>
                </a:lnTo>
                <a:lnTo>
                  <a:pt x="162369" y="12"/>
                </a:lnTo>
                <a:lnTo>
                  <a:pt x="151295" y="0"/>
                </a:lnTo>
                <a:close/>
              </a:path>
            </a:pathLst>
          </a:custGeom>
          <a:solidFill>
            <a:srgbClr val="F1A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609297" y="2811170"/>
            <a:ext cx="336550" cy="326390"/>
          </a:xfrm>
          <a:custGeom>
            <a:avLst/>
            <a:gdLst/>
            <a:ahLst/>
            <a:cxnLst/>
            <a:rect l="l" t="t" r="r" b="b"/>
            <a:pathLst>
              <a:path w="336550" h="326389">
                <a:moveTo>
                  <a:pt x="168500" y="0"/>
                </a:moveTo>
                <a:lnTo>
                  <a:pt x="116659" y="102831"/>
                </a:lnTo>
                <a:lnTo>
                  <a:pt x="25397" y="102831"/>
                </a:lnTo>
                <a:lnTo>
                  <a:pt x="0" y="128157"/>
                </a:lnTo>
                <a:lnTo>
                  <a:pt x="1182" y="135890"/>
                </a:lnTo>
                <a:lnTo>
                  <a:pt x="4658" y="142898"/>
                </a:lnTo>
                <a:lnTo>
                  <a:pt x="10245" y="148628"/>
                </a:lnTo>
                <a:lnTo>
                  <a:pt x="85099" y="204241"/>
                </a:lnTo>
                <a:lnTo>
                  <a:pt x="55966" y="292569"/>
                </a:lnTo>
                <a:lnTo>
                  <a:pt x="54697" y="300456"/>
                </a:lnTo>
                <a:lnTo>
                  <a:pt x="55924" y="308267"/>
                </a:lnTo>
                <a:lnTo>
                  <a:pt x="59482" y="315310"/>
                </a:lnTo>
                <a:lnTo>
                  <a:pt x="65221" y="321056"/>
                </a:lnTo>
                <a:lnTo>
                  <a:pt x="69643" y="324256"/>
                </a:lnTo>
                <a:lnTo>
                  <a:pt x="74863" y="325856"/>
                </a:lnTo>
                <a:lnTo>
                  <a:pt x="85391" y="325856"/>
                </a:lnTo>
                <a:lnTo>
                  <a:pt x="90687" y="324205"/>
                </a:lnTo>
                <a:lnTo>
                  <a:pt x="122898" y="300456"/>
                </a:lnTo>
                <a:lnTo>
                  <a:pt x="80095" y="300456"/>
                </a:lnTo>
                <a:lnTo>
                  <a:pt x="114970" y="194792"/>
                </a:lnTo>
                <a:lnTo>
                  <a:pt x="25397" y="128231"/>
                </a:lnTo>
                <a:lnTo>
                  <a:pt x="135137" y="128231"/>
                </a:lnTo>
                <a:lnTo>
                  <a:pt x="168424" y="25400"/>
                </a:lnTo>
                <a:lnTo>
                  <a:pt x="195060" y="25400"/>
                </a:lnTo>
                <a:lnTo>
                  <a:pt x="192630" y="17729"/>
                </a:lnTo>
                <a:lnTo>
                  <a:pt x="189008" y="10522"/>
                </a:lnTo>
                <a:lnTo>
                  <a:pt x="183456" y="4930"/>
                </a:lnTo>
                <a:lnTo>
                  <a:pt x="176458" y="1305"/>
                </a:lnTo>
                <a:lnTo>
                  <a:pt x="168500" y="0"/>
                </a:lnTo>
                <a:close/>
              </a:path>
              <a:path w="336550" h="326389">
                <a:moveTo>
                  <a:pt x="211221" y="266890"/>
                </a:moveTo>
                <a:lnTo>
                  <a:pt x="168424" y="266890"/>
                </a:lnTo>
                <a:lnTo>
                  <a:pt x="246135" y="324205"/>
                </a:lnTo>
                <a:lnTo>
                  <a:pt x="251444" y="325856"/>
                </a:lnTo>
                <a:lnTo>
                  <a:pt x="261959" y="325856"/>
                </a:lnTo>
                <a:lnTo>
                  <a:pt x="282140" y="300542"/>
                </a:lnTo>
                <a:lnTo>
                  <a:pt x="256740" y="300456"/>
                </a:lnTo>
                <a:lnTo>
                  <a:pt x="211221" y="266890"/>
                </a:lnTo>
                <a:close/>
              </a:path>
              <a:path w="336550" h="326389">
                <a:moveTo>
                  <a:pt x="168424" y="235331"/>
                </a:moveTo>
                <a:lnTo>
                  <a:pt x="80095" y="300456"/>
                </a:lnTo>
                <a:lnTo>
                  <a:pt x="122898" y="300456"/>
                </a:lnTo>
                <a:lnTo>
                  <a:pt x="168424" y="266890"/>
                </a:lnTo>
                <a:lnTo>
                  <a:pt x="211221" y="266890"/>
                </a:lnTo>
                <a:lnTo>
                  <a:pt x="168424" y="235331"/>
                </a:lnTo>
                <a:close/>
              </a:path>
              <a:path w="336550" h="326389">
                <a:moveTo>
                  <a:pt x="195060" y="25400"/>
                </a:moveTo>
                <a:lnTo>
                  <a:pt x="168424" y="25400"/>
                </a:lnTo>
                <a:lnTo>
                  <a:pt x="200987" y="128231"/>
                </a:lnTo>
                <a:lnTo>
                  <a:pt x="311070" y="128231"/>
                </a:lnTo>
                <a:lnTo>
                  <a:pt x="222221" y="194792"/>
                </a:lnTo>
                <a:lnTo>
                  <a:pt x="256740" y="300456"/>
                </a:lnTo>
                <a:lnTo>
                  <a:pt x="282126" y="300456"/>
                </a:lnTo>
                <a:lnTo>
                  <a:pt x="280858" y="292493"/>
                </a:lnTo>
                <a:lnTo>
                  <a:pt x="252015" y="204203"/>
                </a:lnTo>
                <a:lnTo>
                  <a:pt x="325790" y="148958"/>
                </a:lnTo>
                <a:lnTo>
                  <a:pt x="332279" y="144348"/>
                </a:lnTo>
                <a:lnTo>
                  <a:pt x="336508" y="136791"/>
                </a:lnTo>
                <a:lnTo>
                  <a:pt x="336493" y="128157"/>
                </a:lnTo>
                <a:lnTo>
                  <a:pt x="334517" y="118348"/>
                </a:lnTo>
                <a:lnTo>
                  <a:pt x="329085" y="110274"/>
                </a:lnTo>
                <a:lnTo>
                  <a:pt x="321024" y="104828"/>
                </a:lnTo>
                <a:lnTo>
                  <a:pt x="311147" y="102831"/>
                </a:lnTo>
                <a:lnTo>
                  <a:pt x="219592" y="102831"/>
                </a:lnTo>
                <a:lnTo>
                  <a:pt x="195060" y="2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4894210" y="1007884"/>
            <a:ext cx="7424789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pc="-225" dirty="0"/>
              <a:t>UN </a:t>
            </a:r>
            <a:r>
              <a:rPr spc="-180" dirty="0"/>
              <a:t>PIANO </a:t>
            </a:r>
            <a:r>
              <a:rPr spc="-200" dirty="0"/>
              <a:t>PER </a:t>
            </a:r>
            <a:r>
              <a:rPr lang="it-IT" spc="-160" dirty="0" smtClean="0"/>
              <a:t>L’EUROPA</a:t>
            </a:r>
            <a:endParaRPr spc="-215" dirty="0"/>
          </a:p>
        </p:txBody>
      </p:sp>
      <p:sp>
        <p:nvSpPr>
          <p:cNvPr id="46" name="object 46"/>
          <p:cNvSpPr txBox="1"/>
          <p:nvPr/>
        </p:nvSpPr>
        <p:spPr>
          <a:xfrm>
            <a:off x="2578861" y="458835"/>
            <a:ext cx="13696315" cy="393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10185" algn="l"/>
                <a:tab pos="13682980" algn="l"/>
              </a:tabLst>
            </a:pPr>
            <a:r>
              <a:rPr sz="2400" i="1" u="heavy" spc="-8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	</a:t>
            </a:r>
            <a:r>
              <a:rPr sz="2400" i="1" u="heavy" spc="3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proposte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emerse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nel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percorso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3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preparazione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e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nei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1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lavori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della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48ma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2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Settimana</a:t>
            </a:r>
            <a:r>
              <a:rPr sz="2400" i="1" u="heavy" spc="-75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40" dirty="0">
                <a:solidFill>
                  <a:srgbClr val="FFFFFF"/>
                </a:solidFill>
                <a:uFill>
                  <a:solidFill>
                    <a:srgbClr val="F17126"/>
                  </a:solidFill>
                </a:uFill>
                <a:latin typeface="Calibri"/>
                <a:cs typeface="Calibri"/>
              </a:rPr>
              <a:t>Sociale	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7" name="Segnaposto piè di pagina 46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8" name="Segnaposto numero diapositiva 4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46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1260</Words>
  <Application>Microsoft Macintosh PowerPoint</Application>
  <PresentationFormat>Personalizzato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Office Theme</vt:lpstr>
      <vt:lpstr>LAVORO, UN PIANO PER IL PAESE 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UN PIANO PER L’EUROPA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</dc:title>
  <dc:creator>Andrea</dc:creator>
  <cp:lastModifiedBy>sergio gatti</cp:lastModifiedBy>
  <cp:revision>49</cp:revision>
  <dcterms:created xsi:type="dcterms:W3CDTF">2017-10-28T08:46:01Z</dcterms:created>
  <dcterms:modified xsi:type="dcterms:W3CDTF">2018-01-25T05:32:04Z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2017-10-28T00:00:00Z</vt:filetime>
  </property>
</Properties>
</file>