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0" r:id="rId1"/>
  </p:sldMasterIdLst>
  <p:notesMasterIdLst>
    <p:notesMasterId r:id="rId32"/>
  </p:notesMasterIdLst>
  <p:sldIdLst>
    <p:sldId id="348" r:id="rId2"/>
    <p:sldId id="350" r:id="rId3"/>
    <p:sldId id="351" r:id="rId4"/>
    <p:sldId id="383" r:id="rId5"/>
    <p:sldId id="358" r:id="rId6"/>
    <p:sldId id="359" r:id="rId7"/>
    <p:sldId id="378" r:id="rId8"/>
    <p:sldId id="414" r:id="rId9"/>
    <p:sldId id="416" r:id="rId10"/>
    <p:sldId id="427" r:id="rId11"/>
    <p:sldId id="428" r:id="rId12"/>
    <p:sldId id="384" r:id="rId13"/>
    <p:sldId id="400" r:id="rId14"/>
    <p:sldId id="401" r:id="rId15"/>
    <p:sldId id="402" r:id="rId16"/>
    <p:sldId id="429" r:id="rId17"/>
    <p:sldId id="417" r:id="rId18"/>
    <p:sldId id="430" r:id="rId19"/>
    <p:sldId id="403" r:id="rId20"/>
    <p:sldId id="419" r:id="rId21"/>
    <p:sldId id="431" r:id="rId22"/>
    <p:sldId id="420" r:id="rId23"/>
    <p:sldId id="421" r:id="rId24"/>
    <p:sldId id="432" r:id="rId25"/>
    <p:sldId id="422" r:id="rId26"/>
    <p:sldId id="423" r:id="rId27"/>
    <p:sldId id="425" r:id="rId28"/>
    <p:sldId id="408" r:id="rId29"/>
    <p:sldId id="409" r:id="rId30"/>
    <p:sldId id="324" r:id="rId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38A"/>
    <a:srgbClr val="5AB987"/>
    <a:srgbClr val="003399"/>
    <a:srgbClr val="FFCC00"/>
    <a:srgbClr val="EEEEEE"/>
    <a:srgbClr val="00338F"/>
    <a:srgbClr val="CE2C38"/>
    <a:srgbClr val="009246"/>
    <a:srgbClr val="269FFA"/>
    <a:srgbClr val="75D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6" autoAdjust="0"/>
    <p:restoredTop sz="94660"/>
  </p:normalViewPr>
  <p:slideViewPr>
    <p:cSldViewPr snapToGrid="0">
      <p:cViewPr varScale="1">
        <p:scale>
          <a:sx n="63" d="100"/>
          <a:sy n="63" d="100"/>
        </p:scale>
        <p:origin x="162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C93716-99A3-FE44-9162-3E4C82A551FB}" type="datetimeFigureOut">
              <a:rPr lang="it-IT" smtClean="0"/>
              <a:t>19/01/2018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7DB865-BD84-D14B-8883-2D8D650BEBFE}" type="slidenum">
              <a:rPr lang="it-IT" smtClean="0"/>
              <a:t>‹N›</a:t>
            </a:fld>
            <a:endParaRPr lang="it-IT"/>
          </a:p>
        </p:txBody>
      </p:sp>
    </p:spTree>
    <p:extLst>
      <p:ext uri="{BB962C8B-B14F-4D97-AF65-F5344CB8AC3E}">
        <p14:creationId xmlns:p14="http://schemas.microsoft.com/office/powerpoint/2010/main" val="948626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2C463117-6D78-4DF7-9F9E-9B2D3387D743}" type="datetimeFigureOut">
              <a:rPr lang="it-IT" smtClean="0"/>
              <a:t>19/01/2018</a:t>
            </a:fld>
            <a:endParaRPr lang="it-IT"/>
          </a:p>
        </p:txBody>
      </p:sp>
      <p:sp>
        <p:nvSpPr>
          <p:cNvPr id="5" name="Footer Placeholder 4"/>
          <p:cNvSpPr>
            <a:spLocks noGrp="1"/>
          </p:cNvSpPr>
          <p:nvPr>
            <p:ph type="ftr" sz="quarter" idx="11"/>
          </p:nvPr>
        </p:nvSpPr>
        <p:spPr>
          <a:xfrm>
            <a:off x="914400" y="4323846"/>
            <a:ext cx="4880610" cy="365125"/>
          </a:xfrm>
        </p:spPr>
        <p:txBody>
          <a:bodyPr/>
          <a:lstStyle/>
          <a:p>
            <a:endParaRPr lang="it-IT"/>
          </a:p>
        </p:txBody>
      </p:sp>
      <p:sp>
        <p:nvSpPr>
          <p:cNvPr id="6" name="Slide Number Placeholder 5"/>
          <p:cNvSpPr>
            <a:spLocks noGrp="1"/>
          </p:cNvSpPr>
          <p:nvPr>
            <p:ph type="sldNum" sz="quarter" idx="12"/>
          </p:nvPr>
        </p:nvSpPr>
        <p:spPr>
          <a:xfrm>
            <a:off x="6057900" y="1430867"/>
            <a:ext cx="2171700" cy="365125"/>
          </a:xfrm>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123439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2C463117-6D78-4DF7-9F9E-9B2D3387D743}" type="datetimeFigureOut">
              <a:rPr lang="it-IT" smtClean="0"/>
              <a:t>19/01/2018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357211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2C463117-6D78-4DF7-9F9E-9B2D3387D743}" type="datetimeFigureOut">
              <a:rPr lang="it-IT" smtClean="0"/>
              <a:t>19/01/2018</a:t>
            </a:fld>
            <a:endParaRPr lang="it-IT"/>
          </a:p>
        </p:txBody>
      </p:sp>
      <p:sp>
        <p:nvSpPr>
          <p:cNvPr id="6" name="Footer Placeholder 5"/>
          <p:cNvSpPr>
            <a:spLocks noGrp="1"/>
          </p:cNvSpPr>
          <p:nvPr>
            <p:ph type="ftr" sz="quarter" idx="11"/>
          </p:nvPr>
        </p:nvSpPr>
        <p:spPr>
          <a:xfrm>
            <a:off x="594360" y="381001"/>
            <a:ext cx="4830656" cy="365125"/>
          </a:xfrm>
        </p:spPr>
        <p:txBody>
          <a:bodyPr/>
          <a:lstStyle/>
          <a:p>
            <a:endParaRPr lang="it-IT"/>
          </a:p>
        </p:txBody>
      </p:sp>
      <p:sp>
        <p:nvSpPr>
          <p:cNvPr id="7" name="Slide Number Placeholder 6"/>
          <p:cNvSpPr>
            <a:spLocks noGrp="1"/>
          </p:cNvSpPr>
          <p:nvPr>
            <p:ph type="sldNum" sz="quarter" idx="12"/>
          </p:nvPr>
        </p:nvSpPr>
        <p:spPr>
          <a:xfrm>
            <a:off x="7882466" y="381001"/>
            <a:ext cx="667174" cy="365125"/>
          </a:xfrm>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4125177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2C463117-6D78-4DF7-9F9E-9B2D3387D743}" type="datetimeFigureOut">
              <a:rPr lang="it-IT" smtClean="0"/>
              <a:t>19/01/2018</a:t>
            </a:fld>
            <a:endParaRPr lang="it-IT"/>
          </a:p>
        </p:txBody>
      </p:sp>
      <p:sp>
        <p:nvSpPr>
          <p:cNvPr id="6" name="Footer Placeholder 5"/>
          <p:cNvSpPr>
            <a:spLocks noGrp="1"/>
          </p:cNvSpPr>
          <p:nvPr>
            <p:ph type="ftr" sz="quarter" idx="11"/>
          </p:nvPr>
        </p:nvSpPr>
        <p:spPr>
          <a:xfrm>
            <a:off x="594360" y="379438"/>
            <a:ext cx="4830656" cy="365125"/>
          </a:xfrm>
        </p:spPr>
        <p:txBody>
          <a:bodyPr/>
          <a:lstStyle/>
          <a:p>
            <a:endParaRPr lang="it-IT"/>
          </a:p>
        </p:txBody>
      </p:sp>
      <p:sp>
        <p:nvSpPr>
          <p:cNvPr id="7" name="Slide Number Placeholder 6"/>
          <p:cNvSpPr>
            <a:spLocks noGrp="1"/>
          </p:cNvSpPr>
          <p:nvPr>
            <p:ph type="sldNum" sz="quarter" idx="12"/>
          </p:nvPr>
        </p:nvSpPr>
        <p:spPr>
          <a:xfrm>
            <a:off x="7882466" y="381001"/>
            <a:ext cx="667174" cy="365125"/>
          </a:xfrm>
        </p:spPr>
        <p:txBody>
          <a:bodyPr/>
          <a:lstStyle/>
          <a:p>
            <a:fld id="{66F3CB92-9D83-40EB-9F36-D848158AE8EA}" type="slidenum">
              <a:rPr lang="it-IT" smtClean="0"/>
              <a:t>‹N›</a:t>
            </a:fld>
            <a:endParaRPr lang="it-IT"/>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98220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2C463117-6D78-4DF7-9F9E-9B2D3387D743}" type="datetimeFigureOut">
              <a:rPr lang="it-IT" smtClean="0"/>
              <a:t>19/01/2018</a:t>
            </a:fld>
            <a:endParaRPr lang="it-IT"/>
          </a:p>
        </p:txBody>
      </p:sp>
      <p:sp>
        <p:nvSpPr>
          <p:cNvPr id="6" name="Footer Placeholder 5"/>
          <p:cNvSpPr>
            <a:spLocks noGrp="1"/>
          </p:cNvSpPr>
          <p:nvPr>
            <p:ph type="ftr" sz="quarter" idx="11"/>
          </p:nvPr>
        </p:nvSpPr>
        <p:spPr>
          <a:xfrm>
            <a:off x="594360" y="378884"/>
            <a:ext cx="4830656" cy="365125"/>
          </a:xfrm>
        </p:spPr>
        <p:txBody>
          <a:bodyPr/>
          <a:lstStyle/>
          <a:p>
            <a:endParaRPr lang="it-IT"/>
          </a:p>
        </p:txBody>
      </p:sp>
      <p:sp>
        <p:nvSpPr>
          <p:cNvPr id="7" name="Slide Number Placeholder 6"/>
          <p:cNvSpPr>
            <a:spLocks noGrp="1"/>
          </p:cNvSpPr>
          <p:nvPr>
            <p:ph type="sldNum" sz="quarter" idx="12"/>
          </p:nvPr>
        </p:nvSpPr>
        <p:spPr>
          <a:xfrm>
            <a:off x="7882466" y="381001"/>
            <a:ext cx="667174" cy="365125"/>
          </a:xfrm>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3054218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2C463117-6D78-4DF7-9F9E-9B2D3387D743}" type="datetimeFigureOut">
              <a:rPr lang="it-IT" smtClean="0"/>
              <a:t>19/01/2018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3404418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2C463117-6D78-4DF7-9F9E-9B2D3387D743}" type="datetimeFigureOut">
              <a:rPr lang="it-IT" smtClean="0"/>
              <a:t>19/01/2018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1534455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C463117-6D78-4DF7-9F9E-9B2D3387D743}" type="datetimeFigureOut">
              <a:rPr lang="it-IT" smtClean="0"/>
              <a:t>19/01/2018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4131302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2C463117-6D78-4DF7-9F9E-9B2D3387D743}" type="datetimeFigureOut">
              <a:rPr lang="it-IT" smtClean="0"/>
              <a:t>19/01/2018</a:t>
            </a:fld>
            <a:endParaRPr lang="it-IT"/>
          </a:p>
        </p:txBody>
      </p:sp>
      <p:sp>
        <p:nvSpPr>
          <p:cNvPr id="5" name="Footer Placeholder 4"/>
          <p:cNvSpPr>
            <a:spLocks noGrp="1"/>
          </p:cNvSpPr>
          <p:nvPr>
            <p:ph type="ftr" sz="quarter" idx="11"/>
          </p:nvPr>
        </p:nvSpPr>
        <p:spPr>
          <a:xfrm>
            <a:off x="594360" y="381001"/>
            <a:ext cx="4830656" cy="365125"/>
          </a:xfrm>
        </p:spPr>
        <p:txBody>
          <a:bodyPr/>
          <a:lstStyle/>
          <a:p>
            <a:endParaRPr lang="it-IT"/>
          </a:p>
        </p:txBody>
      </p:sp>
      <p:sp>
        <p:nvSpPr>
          <p:cNvPr id="6" name="Slide Number Placeholder 5"/>
          <p:cNvSpPr>
            <a:spLocks noGrp="1"/>
          </p:cNvSpPr>
          <p:nvPr>
            <p:ph type="sldNum" sz="quarter" idx="12"/>
          </p:nvPr>
        </p:nvSpPr>
        <p:spPr>
          <a:xfrm>
            <a:off x="7882466" y="381001"/>
            <a:ext cx="667174" cy="365125"/>
          </a:xfrm>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382561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C463117-6D78-4DF7-9F9E-9B2D3387D743}" type="datetimeFigureOut">
              <a:rPr lang="it-IT" smtClean="0"/>
              <a:t>19/01/2018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394899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it-IT"/>
              <a:t>Fare clic per modificare lo stile del titolo</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2C463117-6D78-4DF7-9F9E-9B2D3387D743}" type="datetimeFigureOut">
              <a:rPr lang="it-IT" smtClean="0"/>
              <a:t>19/01/2018</a:t>
            </a:fld>
            <a:endParaRPr lang="it-IT"/>
          </a:p>
        </p:txBody>
      </p:sp>
      <p:sp>
        <p:nvSpPr>
          <p:cNvPr id="5" name="Footer Placeholder 4"/>
          <p:cNvSpPr>
            <a:spLocks noGrp="1"/>
          </p:cNvSpPr>
          <p:nvPr>
            <p:ph type="ftr" sz="quarter" idx="11"/>
          </p:nvPr>
        </p:nvSpPr>
        <p:spPr>
          <a:xfrm>
            <a:off x="594360" y="381001"/>
            <a:ext cx="4830656" cy="365125"/>
          </a:xfrm>
        </p:spPr>
        <p:txBody>
          <a:bodyPr/>
          <a:lstStyle/>
          <a:p>
            <a:endParaRPr lang="it-IT"/>
          </a:p>
        </p:txBody>
      </p:sp>
      <p:sp>
        <p:nvSpPr>
          <p:cNvPr id="6" name="Slide Number Placeholder 5"/>
          <p:cNvSpPr>
            <a:spLocks noGrp="1"/>
          </p:cNvSpPr>
          <p:nvPr>
            <p:ph type="sldNum" sz="quarter" idx="12"/>
          </p:nvPr>
        </p:nvSpPr>
        <p:spPr>
          <a:xfrm>
            <a:off x="7882466" y="381001"/>
            <a:ext cx="667173" cy="365125"/>
          </a:xfrm>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70179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C463117-6D78-4DF7-9F9E-9B2D3387D743}" type="datetimeFigureOut">
              <a:rPr lang="it-IT" smtClean="0"/>
              <a:t>19/01/2018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249618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594359" y="3132667"/>
            <a:ext cx="3910579" cy="313097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42098" y="3132667"/>
            <a:ext cx="3907541" cy="313097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C463117-6D78-4DF7-9F9E-9B2D3387D743}" type="datetimeFigureOut">
              <a:rPr lang="it-IT" smtClean="0"/>
              <a:t>19/01/2018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225236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2C463117-6D78-4DF7-9F9E-9B2D3387D743}" type="datetimeFigureOut">
              <a:rPr lang="it-IT" smtClean="0"/>
              <a:t>19/01/2018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2788729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63117-6D78-4DF7-9F9E-9B2D3387D743}" type="datetimeFigureOut">
              <a:rPr lang="it-IT" smtClean="0"/>
              <a:t>19/01/2018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67985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2C463117-6D78-4DF7-9F9E-9B2D3387D743}" type="datetimeFigureOut">
              <a:rPr lang="it-IT" smtClean="0"/>
              <a:t>19/01/2018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210126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2C463117-6D78-4DF7-9F9E-9B2D3387D743}" type="datetimeFigureOut">
              <a:rPr lang="it-IT" smtClean="0"/>
              <a:t>19/01/2018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6F3CB92-9D83-40EB-9F36-D848158AE8EA}" type="slidenum">
              <a:rPr lang="it-IT" smtClean="0"/>
              <a:t>‹N›</a:t>
            </a:fld>
            <a:endParaRPr lang="it-IT"/>
          </a:p>
        </p:txBody>
      </p:sp>
    </p:spTree>
    <p:extLst>
      <p:ext uri="{BB962C8B-B14F-4D97-AF65-F5344CB8AC3E}">
        <p14:creationId xmlns:p14="http://schemas.microsoft.com/office/powerpoint/2010/main" val="218876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CE2C38"/>
            </a:gs>
            <a:gs pos="54000">
              <a:schemeClr val="accent2">
                <a:lumMod val="0"/>
                <a:lumOff val="100000"/>
              </a:schemeClr>
            </a:gs>
            <a:gs pos="44000">
              <a:schemeClr val="accent2">
                <a:lumMod val="0"/>
                <a:lumOff val="100000"/>
              </a:schemeClr>
            </a:gs>
            <a:gs pos="0">
              <a:srgbClr val="009246"/>
            </a:gs>
          </a:gsLst>
          <a:lin ang="1200000" scaled="0"/>
          <a:tileRect/>
        </a:gradFill>
        <a:effectLst/>
      </p:bgPr>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C463117-6D78-4DF7-9F9E-9B2D3387D743}" type="datetimeFigureOut">
              <a:rPr lang="it-IT" smtClean="0"/>
              <a:t>19/01/2018</a:t>
            </a:fld>
            <a:endParaRPr lang="it-IT"/>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F3CB92-9D83-40EB-9F36-D848158AE8EA}" type="slidenum">
              <a:rPr lang="it-IT" smtClean="0"/>
              <a:t>‹N›</a:t>
            </a:fld>
            <a:endParaRPr lang="it-IT"/>
          </a:p>
        </p:txBody>
      </p:sp>
    </p:spTree>
    <p:extLst>
      <p:ext uri="{BB962C8B-B14F-4D97-AF65-F5344CB8AC3E}">
        <p14:creationId xmlns:p14="http://schemas.microsoft.com/office/powerpoint/2010/main" val="2629765382"/>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ctrTitle"/>
          </p:nvPr>
        </p:nvSpPr>
        <p:spPr>
          <a:xfrm>
            <a:off x="855677" y="-27647"/>
            <a:ext cx="7315200" cy="1443134"/>
          </a:xfrm>
        </p:spPr>
        <p:txBody>
          <a:bodyPr>
            <a:noAutofit/>
          </a:bodyPr>
          <a:lstStyle/>
          <a:p>
            <a:r>
              <a:rPr lang="it-IT" sz="2500" b="1" dirty="0"/>
              <a:t>Il lavoro al centro</a:t>
            </a:r>
            <a:br>
              <a:rPr lang="it-IT" sz="2500" b="1" dirty="0"/>
            </a:br>
            <a:r>
              <a:rPr lang="it-IT" sz="2500" b="1" dirty="0"/>
              <a:t>Della 48° Settimana sociale</a:t>
            </a:r>
            <a:br>
              <a:rPr lang="it-IT" sz="2500" b="1" dirty="0"/>
            </a:br>
            <a:r>
              <a:rPr lang="it-IT" sz="2500" b="1" dirty="0"/>
              <a:t>dei cattolici in Italia </a:t>
            </a:r>
          </a:p>
        </p:txBody>
      </p:sp>
      <p:sp>
        <p:nvSpPr>
          <p:cNvPr id="3" name="Sottotitolo 2"/>
          <p:cNvSpPr>
            <a:spLocks noGrp="1"/>
          </p:cNvSpPr>
          <p:nvPr>
            <p:ph type="subTitle" idx="1"/>
          </p:nvPr>
        </p:nvSpPr>
        <p:spPr>
          <a:xfrm>
            <a:off x="905783" y="1381928"/>
            <a:ext cx="7315200" cy="422157"/>
          </a:xfrm>
        </p:spPr>
        <p:txBody>
          <a:bodyPr>
            <a:normAutofit/>
          </a:bodyPr>
          <a:lstStyle/>
          <a:p>
            <a:r>
              <a:rPr lang="it-IT" dirty="0"/>
              <a:t>Prospettive e impegni</a:t>
            </a:r>
          </a:p>
        </p:txBody>
      </p:sp>
      <p:sp>
        <p:nvSpPr>
          <p:cNvPr id="5" name="Rettangolo 4"/>
          <p:cNvSpPr/>
          <p:nvPr/>
        </p:nvSpPr>
        <p:spPr>
          <a:xfrm>
            <a:off x="1384636" y="1827909"/>
            <a:ext cx="7281192" cy="1446550"/>
          </a:xfrm>
          <a:prstGeom prst="rect">
            <a:avLst/>
          </a:prstGeom>
          <a:solidFill>
            <a:srgbClr val="003399"/>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2200" b="1" dirty="0">
                <a:solidFill>
                  <a:srgbClr val="FFCC00"/>
                </a:solidFill>
                <a:latin typeface="Gotham Narrow Bold" pitchFamily="50" charset="0"/>
              </a:rPr>
              <a:t>«Cristo ha lavorato con mani d'uomo, ha pensato</a:t>
            </a:r>
            <a:br>
              <a:rPr lang="it-IT" sz="2200" b="1" dirty="0">
                <a:solidFill>
                  <a:srgbClr val="FFCC00"/>
                </a:solidFill>
                <a:latin typeface="Gotham Narrow Bold" pitchFamily="50" charset="0"/>
              </a:rPr>
            </a:br>
            <a:r>
              <a:rPr lang="it-IT" sz="2200" b="1" dirty="0">
                <a:solidFill>
                  <a:srgbClr val="FFCC00"/>
                </a:solidFill>
                <a:latin typeface="Gotham Narrow Bold" pitchFamily="50" charset="0"/>
              </a:rPr>
              <a:t>con intelligenza d'uomo, ha agito con volontà d'uomo,</a:t>
            </a:r>
            <a:br>
              <a:rPr lang="it-IT" sz="2200" b="1" dirty="0">
                <a:solidFill>
                  <a:srgbClr val="FFCC00"/>
                </a:solidFill>
                <a:latin typeface="Gotham Narrow Bold" pitchFamily="50" charset="0"/>
              </a:rPr>
            </a:br>
            <a:r>
              <a:rPr lang="it-IT" sz="2200" b="1" dirty="0">
                <a:solidFill>
                  <a:srgbClr val="FFCC00"/>
                </a:solidFill>
                <a:latin typeface="Gotham Narrow Bold" pitchFamily="50" charset="0"/>
              </a:rPr>
              <a:t>ha amato con cuore d'uomo». 	               </a:t>
            </a:r>
          </a:p>
          <a:p>
            <a:pPr algn="r"/>
            <a:r>
              <a:rPr lang="it-IT" sz="2200" b="1" dirty="0">
                <a:solidFill>
                  <a:srgbClr val="FFCC00"/>
                </a:solidFill>
                <a:latin typeface="Gotham Narrow Bold" pitchFamily="50" charset="0"/>
              </a:rPr>
              <a:t>Gaudium et spes 22</a:t>
            </a:r>
            <a:r>
              <a:rPr lang="it-IT" b="1" dirty="0">
                <a:solidFill>
                  <a:srgbClr val="FFCC00"/>
                </a:solidFill>
                <a:latin typeface="Gotham Narrow Bold" pitchFamily="50" charset="0"/>
              </a:rPr>
              <a:t> </a:t>
            </a:r>
          </a:p>
        </p:txBody>
      </p:sp>
      <p:sp>
        <p:nvSpPr>
          <p:cNvPr id="6" name="Rettangolo 5"/>
          <p:cNvSpPr/>
          <p:nvPr/>
        </p:nvSpPr>
        <p:spPr>
          <a:xfrm>
            <a:off x="500105" y="2907440"/>
            <a:ext cx="5703479" cy="1785104"/>
          </a:xfrm>
          <a:prstGeom prst="rect">
            <a:avLst/>
          </a:prstGeom>
          <a:solidFill>
            <a:srgbClr val="003399">
              <a:alpha val="85000"/>
            </a:srgbClr>
          </a:solidFill>
          <a:scene3d>
            <a:camera prst="perspectiveRigh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2200" b="1" dirty="0">
                <a:solidFill>
                  <a:srgbClr val="FFCC00"/>
                </a:solidFill>
                <a:latin typeface="Gotham Narrow Bold" pitchFamily="50" charset="0"/>
              </a:rPr>
              <a:t>Roma  17 gennaio 2018 </a:t>
            </a:r>
          </a:p>
          <a:p>
            <a:r>
              <a:rPr lang="it-IT" sz="2200" b="1" dirty="0">
                <a:solidFill>
                  <a:srgbClr val="FFCC00"/>
                </a:solidFill>
                <a:latin typeface="Gotham Narrow Bold" pitchFamily="50" charset="0"/>
              </a:rPr>
              <a:t>a cura di </a:t>
            </a:r>
            <a:r>
              <a:rPr lang="it-IT" sz="2200" b="1" dirty="0">
                <a:solidFill>
                  <a:schemeClr val="bg1"/>
                </a:solidFill>
                <a:latin typeface="Gotham Narrow Bold" pitchFamily="50" charset="0"/>
              </a:rPr>
              <a:t>Fabiano Longoni </a:t>
            </a:r>
          </a:p>
          <a:p>
            <a:r>
              <a:rPr lang="it-IT" sz="2200" b="1" dirty="0">
                <a:solidFill>
                  <a:srgbClr val="FFCC00"/>
                </a:solidFill>
                <a:latin typeface="Gotham Narrow Bold" pitchFamily="50" charset="0"/>
              </a:rPr>
              <a:t>Direttore ufficio Problemi sociali e lavoro,</a:t>
            </a:r>
            <a:br>
              <a:rPr lang="it-IT" sz="2200" b="1" dirty="0">
                <a:solidFill>
                  <a:srgbClr val="FFCC00"/>
                </a:solidFill>
                <a:latin typeface="Gotham Narrow Bold" pitchFamily="50" charset="0"/>
              </a:rPr>
            </a:br>
            <a:r>
              <a:rPr lang="it-IT" sz="2200" b="1" dirty="0">
                <a:solidFill>
                  <a:srgbClr val="FFCC00"/>
                </a:solidFill>
                <a:latin typeface="Gotham Narrow Bold" pitchFamily="50" charset="0"/>
              </a:rPr>
              <a:t>giustizia e pace, custodia del creato</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36" y="4233333"/>
            <a:ext cx="8337840" cy="3479198"/>
          </a:xfrm>
          <a:prstGeom prst="rect">
            <a:avLst/>
          </a:prstGeom>
        </p:spPr>
      </p:pic>
      <p:sp>
        <p:nvSpPr>
          <p:cNvPr id="7" name="AutoShape 2" descr="https://europa.eu/european-union/sites/europaeu/files/docs/body/flag_yellow_high.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13295511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307" y="-96871"/>
            <a:ext cx="3380994" cy="1848277"/>
          </a:xfrm>
          <a:prstGeom prst="rect">
            <a:avLst/>
          </a:prstGeom>
        </p:spPr>
      </p:pic>
      <p:sp>
        <p:nvSpPr>
          <p:cNvPr id="5" name="Rettangolo 4"/>
          <p:cNvSpPr/>
          <p:nvPr/>
        </p:nvSpPr>
        <p:spPr>
          <a:xfrm>
            <a:off x="2196607" y="473325"/>
            <a:ext cx="6715163" cy="707886"/>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000" b="1" dirty="0">
                <a:solidFill>
                  <a:srgbClr val="FFCC00"/>
                </a:solidFill>
              </a:rPr>
              <a:t>Proposte dal </a:t>
            </a:r>
            <a:r>
              <a:rPr lang="it-IT" sz="4000" b="1" dirty="0">
                <a:solidFill>
                  <a:schemeClr val="bg1"/>
                </a:solidFill>
              </a:rPr>
              <a:t>Presidente</a:t>
            </a:r>
            <a:endParaRPr lang="it-IT" sz="3800" b="1" dirty="0">
              <a:solidFill>
                <a:schemeClr val="bg1"/>
              </a:solidFill>
              <a:latin typeface="Gotham Narrow Bold" pitchFamily="50" charset="0"/>
            </a:endParaRPr>
          </a:p>
        </p:txBody>
      </p:sp>
      <p:sp>
        <p:nvSpPr>
          <p:cNvPr id="6" name="Segnaposto contenuto 2"/>
          <p:cNvSpPr>
            <a:spLocks noGrp="1"/>
          </p:cNvSpPr>
          <p:nvPr>
            <p:ph idx="1"/>
          </p:nvPr>
        </p:nvSpPr>
        <p:spPr>
          <a:xfrm>
            <a:off x="4920343" y="1992088"/>
            <a:ext cx="3773714" cy="4702628"/>
          </a:xfrm>
        </p:spPr>
        <p:txBody>
          <a:bodyPr>
            <a:noAutofit/>
          </a:bodyPr>
          <a:lstStyle/>
          <a:p>
            <a:pPr marL="0" indent="0" algn="just">
              <a:buNone/>
              <a:defRPr/>
            </a:pPr>
            <a:r>
              <a:rPr lang="it-IT" sz="2400" dirty="0"/>
              <a:t>Lungi da me il proporre un populismo irresponsabile, ma l’economia non può più ricorrere a rimedi che sono un nuovo veleno, come quando si pretende di aumentare la redditività riducendo il mercato del lavoro e creando in tal modo nuovi esclusi.</a:t>
            </a:r>
            <a:endParaRPr lang="it-IT" sz="1800" dirty="0"/>
          </a:p>
          <a:p>
            <a:pPr marL="0" indent="0" algn="r">
              <a:buNone/>
              <a:defRPr/>
            </a:pPr>
            <a:r>
              <a:rPr lang="it-IT" sz="1400" dirty="0"/>
              <a:t>(Papa Francesco</a:t>
            </a:r>
            <a:br>
              <a:rPr lang="it-IT" sz="1400" dirty="0"/>
            </a:br>
            <a:r>
              <a:rPr lang="it-IT" sz="1400" dirty="0"/>
              <a:t>Evangelii Gaudium 204)</a:t>
            </a:r>
            <a:endParaRPr lang="it-IT" sz="1800" dirty="0"/>
          </a:p>
        </p:txBody>
      </p:sp>
      <p:pic>
        <p:nvPicPr>
          <p:cNvPr id="7" name="Picture 2" descr="http://www.umanesimocristiano.org/image/jpg/resized/contenuti/p84e7d993cd5b5e18cef8440f69e21c1/"/>
          <p:cNvPicPr>
            <a:picLocks noChangeAspect="1" noChangeArrowheads="1"/>
          </p:cNvPicPr>
          <p:nvPr/>
        </p:nvPicPr>
        <p:blipFill rotWithShape="1">
          <a:blip r:embed="rId3">
            <a:extLst>
              <a:ext uri="{28A0092B-C50C-407E-A947-70E740481C1C}">
                <a14:useLocalDpi xmlns:a14="http://schemas.microsoft.com/office/drawing/2010/main" val="0"/>
              </a:ext>
            </a:extLst>
          </a:blip>
          <a:srcRect l="3867" r="16789"/>
          <a:stretch/>
        </p:blipFill>
        <p:spPr bwMode="auto">
          <a:xfrm>
            <a:off x="537029" y="1992088"/>
            <a:ext cx="4160757" cy="447678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descr="https://lavorobenecomune.files.wordpress.com/2015/01/economia-bene-comu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23094"/>
            <a:ext cx="9143999" cy="6858000"/>
          </a:xfrm>
          <a:prstGeom prst="rect">
            <a:avLst/>
          </a:prstGeom>
          <a:noFill/>
          <a:effectLst>
            <a:glow>
              <a:schemeClr val="accent1"/>
            </a:glow>
          </a:effectLst>
          <a:extLst>
            <a:ext uri="{909E8E84-426E-40dd-AFC4-6F175D3DCCD1}">
              <a14:hiddenFill xmlns:a14="http://schemas.microsoft.com/office/drawing/2010/main" xmlns="">
                <a:solidFill>
                  <a:srgbClr val="FFFFFF"/>
                </a:solidFill>
              </a14:hiddenFill>
            </a:ext>
          </a:extLst>
        </p:spPr>
      </p:pic>
      <p:sp>
        <p:nvSpPr>
          <p:cNvPr id="9" name="Rettangolo 8"/>
          <p:cNvSpPr/>
          <p:nvPr/>
        </p:nvSpPr>
        <p:spPr>
          <a:xfrm>
            <a:off x="305093" y="1751406"/>
            <a:ext cx="8533813" cy="1200329"/>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r>
              <a:rPr lang="it-IT" sz="2400" dirty="0">
                <a:solidFill>
                  <a:srgbClr val="FFCC00"/>
                </a:solidFill>
              </a:rPr>
              <a:t>Tre possibili impegni della Chiesa Italiana per la promozione del lavoro: </a:t>
            </a:r>
            <a:r>
              <a:rPr lang="it-IT" sz="2400" b="1" dirty="0">
                <a:solidFill>
                  <a:srgbClr val="FFCC00"/>
                </a:solidFill>
              </a:rPr>
              <a:t>anzitutto l’attività degli «oratori come </a:t>
            </a:r>
            <a:r>
              <a:rPr lang="it-IT" sz="2400" b="1" dirty="0" err="1">
                <a:solidFill>
                  <a:srgbClr val="FFCC00"/>
                </a:solidFill>
              </a:rPr>
              <a:t>LabOratori</a:t>
            </a:r>
            <a:r>
              <a:rPr lang="it-IT" sz="2400" b="1" dirty="0">
                <a:solidFill>
                  <a:srgbClr val="FFCC00"/>
                </a:solidFill>
              </a:rPr>
              <a:t>»; </a:t>
            </a:r>
          </a:p>
        </p:txBody>
      </p:sp>
      <p:sp>
        <p:nvSpPr>
          <p:cNvPr id="10" name="Rettangolo 9"/>
          <p:cNvSpPr/>
          <p:nvPr/>
        </p:nvSpPr>
        <p:spPr>
          <a:xfrm>
            <a:off x="305091" y="3071948"/>
            <a:ext cx="8533813" cy="1938992"/>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r>
              <a:rPr lang="it-IT" sz="2400" dirty="0">
                <a:solidFill>
                  <a:srgbClr val="FFCC00"/>
                </a:solidFill>
              </a:rPr>
              <a:t>in secondo luogo</a:t>
            </a:r>
            <a:r>
              <a:rPr lang="it-IT" sz="2400" b="1" dirty="0">
                <a:solidFill>
                  <a:srgbClr val="FFCC00"/>
                </a:solidFill>
              </a:rPr>
              <a:t>, la possibilità di rendere le parrocchie e le diocesi dei luoghi di indirizzo, che forniscano</a:t>
            </a:r>
            <a:br>
              <a:rPr lang="it-IT" sz="2400" b="1" dirty="0">
                <a:solidFill>
                  <a:srgbClr val="FFCC00"/>
                </a:solidFill>
              </a:rPr>
            </a:br>
            <a:r>
              <a:rPr lang="it-IT" sz="2400" b="1" dirty="0">
                <a:solidFill>
                  <a:srgbClr val="FFCC00"/>
                </a:solidFill>
              </a:rPr>
              <a:t>ai giovani le informazioni essenziali per cercare lavoro, attraverso una sezione del sito CEI,</a:t>
            </a:r>
            <a:br>
              <a:rPr lang="it-IT" sz="2400" b="1" dirty="0">
                <a:solidFill>
                  <a:srgbClr val="FFCC00"/>
                </a:solidFill>
              </a:rPr>
            </a:br>
            <a:r>
              <a:rPr lang="it-IT" sz="2400" dirty="0">
                <a:solidFill>
                  <a:srgbClr val="FFCC00"/>
                </a:solidFill>
              </a:rPr>
              <a:t>costantemente aggiornata;</a:t>
            </a:r>
          </a:p>
        </p:txBody>
      </p:sp>
      <p:sp>
        <p:nvSpPr>
          <p:cNvPr id="12" name="Rettangolo 11"/>
          <p:cNvSpPr/>
          <p:nvPr/>
        </p:nvSpPr>
        <p:spPr>
          <a:xfrm>
            <a:off x="305090" y="5125056"/>
            <a:ext cx="8533813" cy="1569660"/>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r>
              <a:rPr lang="it-IT" sz="2400" dirty="0">
                <a:solidFill>
                  <a:srgbClr val="FFCC00"/>
                </a:solidFill>
              </a:rPr>
              <a:t>terzo</a:t>
            </a:r>
            <a:r>
              <a:rPr lang="it-IT" sz="2400" b="1" dirty="0">
                <a:solidFill>
                  <a:srgbClr val="FFCC00"/>
                </a:solidFill>
              </a:rPr>
              <a:t>, le borse lavoro, da creare a livello diocesano</a:t>
            </a:r>
            <a:br>
              <a:rPr lang="it-IT" sz="2400" b="1" dirty="0">
                <a:solidFill>
                  <a:srgbClr val="FFCC00"/>
                </a:solidFill>
              </a:rPr>
            </a:br>
            <a:r>
              <a:rPr lang="it-IT" sz="2400" b="1" dirty="0">
                <a:solidFill>
                  <a:srgbClr val="FFCC00"/>
                </a:solidFill>
              </a:rPr>
              <a:t>per avviare all’attività lavorativa in particolare</a:t>
            </a:r>
            <a:br>
              <a:rPr lang="it-IT" sz="2400" b="1" dirty="0">
                <a:solidFill>
                  <a:srgbClr val="FFCC00"/>
                </a:solidFill>
              </a:rPr>
            </a:br>
            <a:r>
              <a:rPr lang="it-IT" sz="2400" b="1" dirty="0">
                <a:solidFill>
                  <a:srgbClr val="FFCC00"/>
                </a:solidFill>
              </a:rPr>
              <a:t>i giovani NEET, quelli che non studiano né cercano lavoro, perché ormai privi di speranza e iniziativa. </a:t>
            </a:r>
          </a:p>
        </p:txBody>
      </p:sp>
    </p:spTree>
    <p:extLst>
      <p:ext uri="{BB962C8B-B14F-4D97-AF65-F5344CB8AC3E}">
        <p14:creationId xmlns:p14="http://schemas.microsoft.com/office/powerpoint/2010/main" val="28705374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307" y="-96871"/>
            <a:ext cx="3380994" cy="1848277"/>
          </a:xfrm>
          <a:prstGeom prst="rect">
            <a:avLst/>
          </a:prstGeom>
        </p:spPr>
      </p:pic>
      <p:sp>
        <p:nvSpPr>
          <p:cNvPr id="5" name="Rettangolo 4"/>
          <p:cNvSpPr/>
          <p:nvPr/>
        </p:nvSpPr>
        <p:spPr>
          <a:xfrm>
            <a:off x="2196607" y="473325"/>
            <a:ext cx="6715163" cy="707886"/>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000" b="1" dirty="0">
                <a:solidFill>
                  <a:srgbClr val="FFCC00"/>
                </a:solidFill>
              </a:rPr>
              <a:t>Proposte dal </a:t>
            </a:r>
            <a:r>
              <a:rPr lang="it-IT" sz="4000" b="1" dirty="0">
                <a:solidFill>
                  <a:schemeClr val="bg1"/>
                </a:solidFill>
              </a:rPr>
              <a:t>Presidente</a:t>
            </a:r>
            <a:endParaRPr lang="it-IT" sz="3800" b="1" dirty="0">
              <a:solidFill>
                <a:schemeClr val="bg1"/>
              </a:solidFill>
              <a:latin typeface="Gotham Narrow Bold" pitchFamily="50" charset="0"/>
            </a:endParaRPr>
          </a:p>
        </p:txBody>
      </p:sp>
      <p:sp>
        <p:nvSpPr>
          <p:cNvPr id="6" name="Segnaposto contenuto 2"/>
          <p:cNvSpPr>
            <a:spLocks noGrp="1"/>
          </p:cNvSpPr>
          <p:nvPr>
            <p:ph idx="1"/>
          </p:nvPr>
        </p:nvSpPr>
        <p:spPr>
          <a:xfrm>
            <a:off x="4920343" y="1992088"/>
            <a:ext cx="3773714" cy="4702628"/>
          </a:xfrm>
        </p:spPr>
        <p:txBody>
          <a:bodyPr>
            <a:noAutofit/>
          </a:bodyPr>
          <a:lstStyle/>
          <a:p>
            <a:pPr marL="0" indent="0" algn="just">
              <a:buNone/>
              <a:defRPr/>
            </a:pPr>
            <a:r>
              <a:rPr lang="it-IT" sz="2400" dirty="0"/>
              <a:t>Lungi da me il proporre un populismo irresponsabile, ma l’economia non può più ricorrere a rimedi che sono un nuovo veleno, come quando si pretende di aumentare la redditività riducendo il mercato del lavoro e creando in tal modo nuovi esclusi.</a:t>
            </a:r>
            <a:endParaRPr lang="it-IT" sz="1800" dirty="0"/>
          </a:p>
          <a:p>
            <a:pPr marL="0" indent="0" algn="r">
              <a:buNone/>
              <a:defRPr/>
            </a:pPr>
            <a:r>
              <a:rPr lang="it-IT" sz="1400" dirty="0"/>
              <a:t>(Papa Francesco</a:t>
            </a:r>
            <a:br>
              <a:rPr lang="it-IT" sz="1400" dirty="0"/>
            </a:br>
            <a:r>
              <a:rPr lang="it-IT" sz="1400" dirty="0"/>
              <a:t>Evangelii Gaudium 204)</a:t>
            </a:r>
            <a:endParaRPr lang="it-IT" sz="1800" dirty="0"/>
          </a:p>
        </p:txBody>
      </p:sp>
      <p:pic>
        <p:nvPicPr>
          <p:cNvPr id="7" name="Picture 2" descr="http://www.umanesimocristiano.org/image/jpg/resized/contenuti/p84e7d993cd5b5e18cef8440f69e21c1/"/>
          <p:cNvPicPr>
            <a:picLocks noChangeAspect="1" noChangeArrowheads="1"/>
          </p:cNvPicPr>
          <p:nvPr/>
        </p:nvPicPr>
        <p:blipFill rotWithShape="1">
          <a:blip r:embed="rId3">
            <a:extLst>
              <a:ext uri="{28A0092B-C50C-407E-A947-70E740481C1C}">
                <a14:useLocalDpi xmlns:a14="http://schemas.microsoft.com/office/drawing/2010/main" val="0"/>
              </a:ext>
            </a:extLst>
          </a:blip>
          <a:srcRect l="3867" r="16789"/>
          <a:stretch/>
        </p:blipFill>
        <p:spPr bwMode="auto">
          <a:xfrm>
            <a:off x="537029" y="1992088"/>
            <a:ext cx="4160757" cy="447678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descr="https://lavorobenecomune.files.wordpress.com/2015/01/economia-bene-comu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23094"/>
            <a:ext cx="9143999" cy="6858000"/>
          </a:xfrm>
          <a:prstGeom prst="rect">
            <a:avLst/>
          </a:prstGeom>
          <a:noFill/>
          <a:effectLst>
            <a:glow>
              <a:schemeClr val="accent1"/>
            </a:glow>
          </a:effectLst>
          <a:extLst>
            <a:ext uri="{909E8E84-426E-40dd-AFC4-6F175D3DCCD1}">
              <a14:hiddenFill xmlns:a14="http://schemas.microsoft.com/office/drawing/2010/main" xmlns="">
                <a:solidFill>
                  <a:srgbClr val="FFFFFF"/>
                </a:solidFill>
              </a14:hiddenFill>
            </a:ext>
          </a:extLst>
        </p:spPr>
      </p:pic>
      <p:sp>
        <p:nvSpPr>
          <p:cNvPr id="9" name="Rettangolo 8"/>
          <p:cNvSpPr/>
          <p:nvPr/>
        </p:nvSpPr>
        <p:spPr>
          <a:xfrm>
            <a:off x="980449" y="2220400"/>
            <a:ext cx="7183101" cy="3539430"/>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it-IT" sz="2800" b="1" dirty="0">
                <a:solidFill>
                  <a:srgbClr val="FFCC00"/>
                </a:solidFill>
              </a:rPr>
              <a:t>A questo fine si potrebbe sottoscrivere</a:t>
            </a:r>
            <a:br>
              <a:rPr lang="it-IT" sz="2800" b="1" dirty="0">
                <a:solidFill>
                  <a:srgbClr val="FFCC00"/>
                </a:solidFill>
              </a:rPr>
            </a:br>
            <a:r>
              <a:rPr lang="it-IT" sz="2800" b="1" dirty="0">
                <a:solidFill>
                  <a:srgbClr val="FFCC00"/>
                </a:solidFill>
              </a:rPr>
              <a:t>un protocollo-quadro a livello nazionale</a:t>
            </a:r>
            <a:br>
              <a:rPr lang="it-IT" sz="2800" b="1" dirty="0">
                <a:solidFill>
                  <a:srgbClr val="FFCC00"/>
                </a:solidFill>
              </a:rPr>
            </a:br>
            <a:r>
              <a:rPr lang="it-IT" sz="2800" b="1" dirty="0">
                <a:solidFill>
                  <a:srgbClr val="FFCC00"/>
                </a:solidFill>
              </a:rPr>
              <a:t>tra la CEI e le principali Organizzazioni imprenditoriali per favorire</a:t>
            </a:r>
            <a:br>
              <a:rPr lang="it-IT" sz="2800" b="1" dirty="0">
                <a:solidFill>
                  <a:srgbClr val="FFCC00"/>
                </a:solidFill>
              </a:rPr>
            </a:br>
            <a:r>
              <a:rPr lang="it-IT" sz="2800" b="1" dirty="0">
                <a:solidFill>
                  <a:srgbClr val="FFCC00"/>
                </a:solidFill>
              </a:rPr>
              <a:t>e agevolare iniziative locali</a:t>
            </a:r>
            <a:br>
              <a:rPr lang="it-IT" sz="2800" b="1" dirty="0">
                <a:solidFill>
                  <a:srgbClr val="FFCC00"/>
                </a:solidFill>
              </a:rPr>
            </a:br>
            <a:r>
              <a:rPr lang="it-IT" sz="2800" b="1" dirty="0">
                <a:solidFill>
                  <a:srgbClr val="FFCC00"/>
                </a:solidFill>
              </a:rPr>
              <a:t>sulla base di un format nazionale,</a:t>
            </a:r>
            <a:br>
              <a:rPr lang="it-IT" sz="2800" b="1" dirty="0">
                <a:solidFill>
                  <a:srgbClr val="FFCC00"/>
                </a:solidFill>
              </a:rPr>
            </a:br>
            <a:r>
              <a:rPr lang="it-IT" sz="2800" b="1" dirty="0">
                <a:solidFill>
                  <a:srgbClr val="FFCC00"/>
                </a:solidFill>
              </a:rPr>
              <a:t>flessibile e adattabile</a:t>
            </a:r>
            <a:br>
              <a:rPr lang="it-IT" sz="2800" b="1" dirty="0">
                <a:solidFill>
                  <a:srgbClr val="FFCC00"/>
                </a:solidFill>
              </a:rPr>
            </a:br>
            <a:r>
              <a:rPr lang="it-IT" sz="2800" b="1" dirty="0">
                <a:solidFill>
                  <a:srgbClr val="FFCC00"/>
                </a:solidFill>
              </a:rPr>
              <a:t>alle singole realtà locali.</a:t>
            </a:r>
          </a:p>
        </p:txBody>
      </p:sp>
    </p:spTree>
    <p:extLst>
      <p:ext uri="{BB962C8B-B14F-4D97-AF65-F5344CB8AC3E}">
        <p14:creationId xmlns:p14="http://schemas.microsoft.com/office/powerpoint/2010/main" val="2729341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196607" y="781102"/>
            <a:ext cx="69473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Diritti della </a:t>
            </a:r>
            <a:r>
              <a:rPr lang="it-IT" sz="5000" b="1" dirty="0">
                <a:solidFill>
                  <a:schemeClr val="bg1"/>
                </a:solidFill>
                <a:latin typeface="Gotham Narrow Bold" pitchFamily="50" charset="0"/>
              </a:rPr>
              <a:t>co-</a:t>
            </a:r>
            <a:r>
              <a:rPr lang="it-IT" sz="5000" b="1" dirty="0" err="1">
                <a:solidFill>
                  <a:schemeClr val="bg1"/>
                </a:solidFill>
                <a:latin typeface="Gotham Narrow Bold" pitchFamily="50" charset="0"/>
              </a:rPr>
              <a:t>munità</a:t>
            </a:r>
            <a:endParaRPr lang="it-IT" sz="5000" b="1" dirty="0">
              <a:solidFill>
                <a:schemeClr val="bg1"/>
              </a:solidFill>
              <a:latin typeface="Gotham Narrow Bold" pitchFamily="50" charset="0"/>
            </a:endParaRPr>
          </a:p>
        </p:txBody>
      </p:sp>
      <p:sp>
        <p:nvSpPr>
          <p:cNvPr id="6" name="Segnaposto contenuto 2"/>
          <p:cNvSpPr>
            <a:spLocks noGrp="1"/>
          </p:cNvSpPr>
          <p:nvPr>
            <p:ph idx="1"/>
          </p:nvPr>
        </p:nvSpPr>
        <p:spPr>
          <a:xfrm>
            <a:off x="3316010" y="1886857"/>
            <a:ext cx="5639303" cy="4540444"/>
          </a:xfrm>
        </p:spPr>
        <p:txBody>
          <a:bodyPr>
            <a:noAutofit/>
          </a:bodyPr>
          <a:lstStyle/>
          <a:p>
            <a:pPr marL="0" indent="0">
              <a:buNone/>
            </a:pPr>
            <a:r>
              <a:rPr lang="it-IT" sz="2600" b="1" dirty="0"/>
              <a:t>Art. 4 della Costituzione italiana</a:t>
            </a:r>
          </a:p>
          <a:p>
            <a:pPr marL="0" indent="0">
              <a:buNone/>
            </a:pPr>
            <a:endParaRPr lang="it-IT" sz="2600" b="1" dirty="0"/>
          </a:p>
          <a:p>
            <a:pPr marL="0" indent="0">
              <a:buNone/>
            </a:pPr>
            <a:r>
              <a:rPr lang="it-IT" sz="2600" b="1" dirty="0"/>
              <a:t>La Repubblica riconosce a tutti i cittadini il diritto al lavoro e promuove le condizioni che rendano effettivo questo diritto.</a:t>
            </a:r>
          </a:p>
          <a:p>
            <a:pPr marL="0" indent="0">
              <a:buNone/>
            </a:pPr>
            <a:r>
              <a:rPr lang="it-IT" sz="2600" b="1" dirty="0"/>
              <a:t>Ogni cittadino ha il dovere di svolgere, secondo le proprie </a:t>
            </a:r>
            <a:r>
              <a:rPr lang="it-IT" sz="2600" b="1" dirty="0">
                <a:solidFill>
                  <a:srgbClr val="269FFA"/>
                </a:solidFill>
              </a:rPr>
              <a:t>possibilità e la propria scelta</a:t>
            </a:r>
            <a:r>
              <a:rPr lang="it-IT" sz="2600" b="1" dirty="0"/>
              <a:t>, un'attività o una funzione che concorra al </a:t>
            </a:r>
            <a:r>
              <a:rPr lang="it-IT" sz="2600" b="1" dirty="0">
                <a:solidFill>
                  <a:srgbClr val="269FFA"/>
                </a:solidFill>
              </a:rPr>
              <a:t>progresso materiale o spirituale della società.</a:t>
            </a:r>
          </a:p>
        </p:txBody>
      </p:sp>
      <p:pic>
        <p:nvPicPr>
          <p:cNvPr id="7" name="Picture 2" descr="http://www.forumlive.net/tuttiinscena/costituzione/la-costituzione-della-repubblica-italia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143" y="1886857"/>
            <a:ext cx="2954867" cy="480785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34747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200" b="1" dirty="0">
                <a:solidFill>
                  <a:srgbClr val="FFCC00"/>
                </a:solidFill>
                <a:latin typeface="Gotham Narrow Bold" pitchFamily="50" charset="0"/>
              </a:rPr>
              <a:t>Il</a:t>
            </a:r>
            <a:r>
              <a:rPr lang="it-IT" sz="4200" b="1" dirty="0">
                <a:solidFill>
                  <a:schemeClr val="tx1"/>
                </a:solidFill>
                <a:latin typeface="Gotham Narrow Bold" pitchFamily="50" charset="0"/>
              </a:rPr>
              <a:t> </a:t>
            </a:r>
            <a:r>
              <a:rPr lang="it-IT" sz="5000" b="1" dirty="0">
                <a:solidFill>
                  <a:schemeClr val="bg1"/>
                </a:solidFill>
                <a:latin typeface="Gotham Narrow Bold" pitchFamily="50" charset="0"/>
              </a:rPr>
              <a:t>lavoro </a:t>
            </a:r>
            <a:r>
              <a:rPr lang="it-IT" sz="5000" b="1" dirty="0">
                <a:solidFill>
                  <a:srgbClr val="FFCC00"/>
                </a:solidFill>
                <a:latin typeface="Gotham Narrow Bold" pitchFamily="50" charset="0"/>
              </a:rPr>
              <a:t>libero</a:t>
            </a:r>
            <a:endParaRPr lang="it-IT" sz="3500" b="1" dirty="0">
              <a:solidFill>
                <a:srgbClr val="FFCC00"/>
              </a:solidFill>
              <a:latin typeface="Gotham Narrow Bold" pitchFamily="50" charset="0"/>
            </a:endParaRPr>
          </a:p>
        </p:txBody>
      </p:sp>
      <p:pic>
        <p:nvPicPr>
          <p:cNvPr id="9" name="Picture 2" descr="http://www.joinlicagents.com/images/lic-proffes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70" y="1857828"/>
            <a:ext cx="975071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Segnaposto contenuto 2"/>
          <p:cNvSpPr txBox="1">
            <a:spLocks/>
          </p:cNvSpPr>
          <p:nvPr/>
        </p:nvSpPr>
        <p:spPr>
          <a:xfrm>
            <a:off x="422740" y="2136128"/>
            <a:ext cx="8394290" cy="4219037"/>
          </a:xfrm>
          <a:prstGeom prst="rect">
            <a:avLst/>
          </a:prstGeom>
          <a:solidFill>
            <a:srgbClr val="003399">
              <a:alpha val="90000"/>
            </a:srgbClr>
          </a:solidFill>
          <a:scene3d>
            <a:camera prst="perspectiveAbove">
              <a:rot lat="20999993" lon="0" rev="0"/>
            </a:camera>
            <a:lightRig rig="threePt" dir="t"/>
          </a:scene3d>
        </p:spPr>
        <p:txBody>
          <a:bodyP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it-IT" sz="2400" b="1" dirty="0">
                <a:solidFill>
                  <a:srgbClr val="FFCC00"/>
                </a:solidFill>
              </a:rPr>
              <a:t>CDSC 280 </a:t>
            </a:r>
            <a:r>
              <a:rPr lang="it-IT" sz="2400" i="1" dirty="0">
                <a:solidFill>
                  <a:srgbClr val="FFCC00"/>
                </a:solidFill>
              </a:rPr>
              <a:t>Non si deve erroneamente ritenere che il processo di superamento della dipendenza del lavoro dalla materia sia capace di per sé di superare l'alienazione sul lavoro e del lavoro</a:t>
            </a:r>
            <a:r>
              <a:rPr lang="it-IT" sz="2400" dirty="0">
                <a:solidFill>
                  <a:srgbClr val="FFCC00"/>
                </a:solidFill>
              </a:rPr>
              <a:t>.</a:t>
            </a:r>
          </a:p>
          <a:p>
            <a:pPr algn="just"/>
            <a:r>
              <a:rPr lang="it-IT" sz="2400" dirty="0">
                <a:solidFill>
                  <a:srgbClr val="FFCC00"/>
                </a:solidFill>
              </a:rPr>
              <a:t>Il riferimento non è solo alle tante sacche di non lavoro, di lavoro nero, di lavoro minorile, di lavoro sottopagato, di lavoro sfruttato, che ancora persistono, ma anche alle nuove forme, molto più sottili, di sfruttamento dei nuovi lavori, al super-lavoro, al lavoro-carriera che talvolta ruba spazio a dimensioni altrettanto umane e necessarie per la persona, all'eccessiva flessibilità del lavoro che rende precaria e talvolta impossibile la vita familiare, alla modularità lavorativa che rischia di avere pesanti ripercussioni sulla percezione unitaria della propria esistenza e sulla stabilità delle relazioni familiari.</a:t>
            </a:r>
            <a:endParaRPr lang="it-IT" sz="2400" b="1" dirty="0">
              <a:solidFill>
                <a:srgbClr val="FFCC00"/>
              </a:solidFill>
            </a:endParaRPr>
          </a:p>
        </p:txBody>
      </p:sp>
    </p:spTree>
    <p:extLst>
      <p:ext uri="{BB962C8B-B14F-4D97-AF65-F5344CB8AC3E}">
        <p14:creationId xmlns:p14="http://schemas.microsoft.com/office/powerpoint/2010/main" val="41903336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wallpapercave.com/wp/mkT53CR.jpg"/>
          <p:cNvPicPr>
            <a:picLocks noChangeAspect="1" noChangeArrowheads="1"/>
          </p:cNvPicPr>
          <p:nvPr/>
        </p:nvPicPr>
        <p:blipFill rotWithShape="1">
          <a:blip r:embed="rId2">
            <a:extLst>
              <a:ext uri="{28A0092B-C50C-407E-A947-70E740481C1C}">
                <a14:useLocalDpi xmlns:a14="http://schemas.microsoft.com/office/drawing/2010/main" val="0"/>
              </a:ext>
            </a:extLst>
          </a:blip>
          <a:srcRect l="-218" t="42564"/>
          <a:stretch/>
        </p:blipFill>
        <p:spPr bwMode="auto">
          <a:xfrm>
            <a:off x="-2679664" y="1828800"/>
            <a:ext cx="21116557" cy="6807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200" b="1" dirty="0">
                <a:solidFill>
                  <a:srgbClr val="FFCC00"/>
                </a:solidFill>
                <a:latin typeface="Gotham Narrow Bold" pitchFamily="50" charset="0"/>
              </a:rPr>
              <a:t>Il </a:t>
            </a:r>
            <a:r>
              <a:rPr lang="it-IT" sz="5000" b="1" dirty="0">
                <a:solidFill>
                  <a:schemeClr val="bg1"/>
                </a:solidFill>
                <a:latin typeface="Gotham Narrow Bold" pitchFamily="50" charset="0"/>
              </a:rPr>
              <a:t>lavoro </a:t>
            </a:r>
            <a:r>
              <a:rPr lang="it-IT" sz="5000" b="1" dirty="0">
                <a:solidFill>
                  <a:srgbClr val="FFCC00"/>
                </a:solidFill>
                <a:latin typeface="Gotham Narrow Bold" pitchFamily="50" charset="0"/>
              </a:rPr>
              <a:t>libero</a:t>
            </a:r>
            <a:endParaRPr lang="it-IT" sz="3500" b="1" dirty="0">
              <a:solidFill>
                <a:srgbClr val="FFCC00"/>
              </a:solidFill>
              <a:latin typeface="Gotham Narrow Bold" pitchFamily="50" charset="0"/>
            </a:endParaRPr>
          </a:p>
        </p:txBody>
      </p:sp>
      <p:sp>
        <p:nvSpPr>
          <p:cNvPr id="10" name="Segnaposto contenuto 2"/>
          <p:cNvSpPr txBox="1">
            <a:spLocks/>
          </p:cNvSpPr>
          <p:nvPr/>
        </p:nvSpPr>
        <p:spPr>
          <a:xfrm>
            <a:off x="422740" y="3467100"/>
            <a:ext cx="8394290" cy="2888065"/>
          </a:xfrm>
          <a:prstGeom prst="rect">
            <a:avLst/>
          </a:prstGeom>
          <a:solidFill>
            <a:srgbClr val="003399">
              <a:alpha val="90000"/>
            </a:srgbClr>
          </a:solidFill>
          <a:scene3d>
            <a:camera prst="perspectiveAbove">
              <a:rot lat="20999993" lon="0" rev="0"/>
            </a:camera>
            <a:lightRig rig="threePt" dir="t"/>
          </a:scene3d>
        </p:spPr>
        <p:txBody>
          <a:bodyPr>
            <a:norm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it-IT" sz="2400" b="1" dirty="0">
                <a:solidFill>
                  <a:srgbClr val="FFCC00"/>
                </a:solidFill>
              </a:rPr>
              <a:t>Se l'uomo è alienato quando inverte mezzi e fini, anche nel nuovo contesto di lavoro immateriale, leggero, qualitativo più che quantitativo, si possono dare elementi di alienazione « a seconda che cresca la [...] partecipazione [dell'uomo] in un'autentica comunità solidale, oppure cresca il suo isolamento in un complesso di relazioni di esasperata competitività e di reciproca estraniazione».</a:t>
            </a:r>
          </a:p>
        </p:txBody>
      </p:sp>
    </p:spTree>
    <p:extLst>
      <p:ext uri="{BB962C8B-B14F-4D97-AF65-F5344CB8AC3E}">
        <p14:creationId xmlns:p14="http://schemas.microsoft.com/office/powerpoint/2010/main" val="181732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http://www.virtualcagliari.it/wp-content/uploads/2016/07/Cagliari2.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3615" y="177800"/>
            <a:ext cx="10287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253243" y="396381"/>
            <a:ext cx="6667993" cy="1631216"/>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Il tema del </a:t>
            </a:r>
            <a:r>
              <a:rPr lang="it-IT" sz="5000" b="1" dirty="0">
                <a:solidFill>
                  <a:schemeClr val="bg1"/>
                </a:solidFill>
                <a:latin typeface="Gotham Narrow Bold" pitchFamily="50" charset="0"/>
              </a:rPr>
              <a:t>lavoro: </a:t>
            </a:r>
            <a:r>
              <a:rPr lang="it-IT" sz="5000" b="1" dirty="0">
                <a:solidFill>
                  <a:srgbClr val="FFCC00"/>
                </a:solidFill>
                <a:latin typeface="Gotham Narrow Bold" pitchFamily="50" charset="0"/>
              </a:rPr>
              <a:t>proposte pastorali</a:t>
            </a:r>
          </a:p>
        </p:txBody>
      </p:sp>
      <p:sp>
        <p:nvSpPr>
          <p:cNvPr id="10" name="Segnaposto contenuto 2"/>
          <p:cNvSpPr txBox="1">
            <a:spLocks/>
          </p:cNvSpPr>
          <p:nvPr/>
        </p:nvSpPr>
        <p:spPr>
          <a:xfrm>
            <a:off x="1298027" y="3413957"/>
            <a:ext cx="6643715" cy="1653343"/>
          </a:xfrm>
          <a:prstGeom prst="rect">
            <a:avLst/>
          </a:prstGeom>
          <a:solidFill>
            <a:srgbClr val="003399">
              <a:alpha val="90000"/>
            </a:srgbClr>
          </a:solidFill>
          <a:scene3d>
            <a:camera prst="perspectiveAbove">
              <a:rot lat="20999993" lon="0" rev="0"/>
            </a:camera>
            <a:lightRig rig="threePt" dir="t"/>
          </a:scene3d>
        </p:spPr>
        <p:txBody>
          <a:bodyPr>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it-IT" sz="5000" b="1" dirty="0">
                <a:solidFill>
                  <a:srgbClr val="FFCC00"/>
                </a:solidFill>
              </a:rPr>
              <a:t>Dalla 48° Settimana Sociale dei Cattolici</a:t>
            </a:r>
          </a:p>
        </p:txBody>
      </p:sp>
    </p:spTree>
    <p:extLst>
      <p:ext uri="{BB962C8B-B14F-4D97-AF65-F5344CB8AC3E}">
        <p14:creationId xmlns:p14="http://schemas.microsoft.com/office/powerpoint/2010/main" val="4280093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396381"/>
            <a:ext cx="6667993" cy="1631216"/>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Proposta rilancio della </a:t>
            </a:r>
            <a:r>
              <a:rPr lang="it-IT" sz="5000" b="1" dirty="0">
                <a:solidFill>
                  <a:schemeClr val="bg1"/>
                </a:solidFill>
                <a:latin typeface="Gotham Narrow Bold" pitchFamily="50" charset="0"/>
              </a:rPr>
              <a:t>PSL</a:t>
            </a:r>
          </a:p>
        </p:txBody>
      </p:sp>
      <p:sp>
        <p:nvSpPr>
          <p:cNvPr id="8" name="Segnaposto contenuto 2"/>
          <p:cNvSpPr>
            <a:spLocks noGrp="1"/>
          </p:cNvSpPr>
          <p:nvPr>
            <p:ph idx="1"/>
          </p:nvPr>
        </p:nvSpPr>
        <p:spPr>
          <a:xfrm>
            <a:off x="268515" y="2483555"/>
            <a:ext cx="4682426" cy="3696415"/>
          </a:xfrm>
        </p:spPr>
        <p:txBody>
          <a:bodyPr>
            <a:noAutofit/>
          </a:bodyPr>
          <a:lstStyle/>
          <a:p>
            <a:pPr marL="0" indent="0">
              <a:buNone/>
            </a:pPr>
            <a:r>
              <a:rPr lang="it-IT" dirty="0"/>
              <a:t>Per essere profetici dinanzi all’attuale modello di sviluppo sociale ed economico</a:t>
            </a:r>
            <a:br>
              <a:rPr lang="it-IT" dirty="0"/>
            </a:br>
            <a:r>
              <a:rPr lang="it-IT" dirty="0"/>
              <a:t>è </a:t>
            </a:r>
            <a:r>
              <a:rPr lang="it-IT" b="1" dirty="0"/>
              <a:t>necessario attingere</a:t>
            </a:r>
            <a:br>
              <a:rPr lang="it-IT" b="1" dirty="0"/>
            </a:br>
            <a:r>
              <a:rPr lang="it-IT" b="1" dirty="0"/>
              <a:t>alla fonte della diversità</a:t>
            </a:r>
            <a:br>
              <a:rPr lang="it-IT" dirty="0"/>
            </a:br>
            <a:r>
              <a:rPr lang="it-IT" dirty="0"/>
              <a:t>che specificamente</a:t>
            </a:r>
            <a:br>
              <a:rPr lang="it-IT" dirty="0"/>
            </a:br>
            <a:r>
              <a:rPr lang="it-IT" dirty="0"/>
              <a:t>nella nostra esperienza cristiana è l’irruzione dello Spirito.</a:t>
            </a:r>
            <a:br>
              <a:rPr lang="it-IT" dirty="0"/>
            </a:br>
            <a:r>
              <a:rPr lang="it-IT" dirty="0"/>
              <a:t>Questo prima non può essere mai ignorato anche</a:t>
            </a:r>
            <a:br>
              <a:rPr lang="it-IT" dirty="0"/>
            </a:br>
            <a:r>
              <a:rPr lang="it-IT" dirty="0"/>
              <a:t>nello sviluppo della nostra presenza nella società.</a:t>
            </a:r>
          </a:p>
        </p:txBody>
      </p:sp>
      <p:pic>
        <p:nvPicPr>
          <p:cNvPr id="2" name="Immagine 1"/>
          <p:cNvPicPr>
            <a:picLocks noChangeAspect="1"/>
          </p:cNvPicPr>
          <p:nvPr/>
        </p:nvPicPr>
        <p:blipFill rotWithShape="1">
          <a:blip r:embed="rId3"/>
          <a:srcRect l="21578" r="13374"/>
          <a:stretch/>
        </p:blipFill>
        <p:spPr>
          <a:xfrm>
            <a:off x="4950941" y="2376667"/>
            <a:ext cx="3962401" cy="4241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2978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chemeClr val="bg1"/>
                </a:solidFill>
                <a:latin typeface="Gotham Narrow Bold" pitchFamily="50" charset="0"/>
              </a:rPr>
              <a:t>Metodo</a:t>
            </a:r>
            <a:r>
              <a:rPr lang="it-IT" sz="5000" b="1" dirty="0">
                <a:solidFill>
                  <a:schemeClr val="tx1"/>
                </a:solidFill>
                <a:latin typeface="Gotham Narrow Bold" pitchFamily="50" charset="0"/>
              </a:rPr>
              <a:t> </a:t>
            </a:r>
            <a:r>
              <a:rPr lang="it-IT" sz="5000" b="1" dirty="0">
                <a:solidFill>
                  <a:srgbClr val="FFCC00"/>
                </a:solidFill>
                <a:latin typeface="Gotham Narrow Bold" pitchFamily="50" charset="0"/>
              </a:rPr>
              <a:t>sinodale</a:t>
            </a:r>
          </a:p>
        </p:txBody>
      </p:sp>
      <p:sp>
        <p:nvSpPr>
          <p:cNvPr id="8" name="Segnaposto contenuto 2"/>
          <p:cNvSpPr>
            <a:spLocks noGrp="1"/>
          </p:cNvSpPr>
          <p:nvPr>
            <p:ph idx="1"/>
          </p:nvPr>
        </p:nvSpPr>
        <p:spPr>
          <a:xfrm>
            <a:off x="4238561" y="2136128"/>
            <a:ext cx="4641236" cy="3696415"/>
          </a:xfrm>
        </p:spPr>
        <p:txBody>
          <a:bodyPr>
            <a:noAutofit/>
          </a:bodyPr>
          <a:lstStyle/>
          <a:p>
            <a:pPr marL="0" indent="0">
              <a:buNone/>
            </a:pPr>
            <a:r>
              <a:rPr lang="it-IT" sz="2000" dirty="0"/>
              <a:t>Il </a:t>
            </a:r>
            <a:r>
              <a:rPr lang="it-IT" sz="2000" b="1" dirty="0"/>
              <a:t>metodo sinodale è in sé</a:t>
            </a:r>
            <a:br>
              <a:rPr lang="it-IT" sz="2000" b="1" dirty="0"/>
            </a:br>
            <a:r>
              <a:rPr lang="it-IT" sz="2000" b="1" dirty="0"/>
              <a:t>un vero contenuto </a:t>
            </a:r>
            <a:r>
              <a:rPr lang="it-IT" sz="2000" dirty="0"/>
              <a:t>perché raccorda esperienze diverse orientate a dare risposta ai bisogni</a:t>
            </a:r>
            <a:br>
              <a:rPr lang="it-IT" sz="2000" dirty="0"/>
            </a:br>
            <a:r>
              <a:rPr lang="it-IT" sz="2000" dirty="0"/>
              <a:t>della gente e specificamente</a:t>
            </a:r>
            <a:br>
              <a:rPr lang="it-IT" sz="2000" dirty="0"/>
            </a:br>
            <a:r>
              <a:rPr lang="it-IT" sz="2000" dirty="0"/>
              <a:t>al bisogno di lavoro.</a:t>
            </a:r>
          </a:p>
          <a:p>
            <a:pPr marL="0" indent="0">
              <a:buNone/>
            </a:pPr>
            <a:r>
              <a:rPr lang="it-IT" sz="2000" dirty="0"/>
              <a:t>In questo senso la </a:t>
            </a:r>
            <a:r>
              <a:rPr lang="it-IT" sz="2000" b="1" dirty="0"/>
              <a:t>Commissione della Pastorale sociale non può prescindere da un raccordo </a:t>
            </a:r>
            <a:r>
              <a:rPr lang="it-IT" sz="2000" dirty="0"/>
              <a:t>stabile con le esperienze più vitali della realtà diocesana e del territorio,</a:t>
            </a:r>
            <a:br>
              <a:rPr lang="it-IT" sz="2000" dirty="0"/>
            </a:br>
            <a:r>
              <a:rPr lang="it-IT" sz="2000" b="1" dirty="0"/>
              <a:t>in particolare con la Commissione del Laicato e la Pastorale Giovanile</a:t>
            </a:r>
            <a:r>
              <a:rPr lang="it-IT" sz="2000" dirty="0"/>
              <a:t>.</a:t>
            </a:r>
          </a:p>
        </p:txBody>
      </p:sp>
      <p:pic>
        <p:nvPicPr>
          <p:cNvPr id="2" name="Immagine 1"/>
          <p:cNvPicPr>
            <a:picLocks noChangeAspect="1"/>
          </p:cNvPicPr>
          <p:nvPr/>
        </p:nvPicPr>
        <p:blipFill rotWithShape="1">
          <a:blip r:embed="rId3"/>
          <a:srcRect l="20775" r="25881"/>
          <a:stretch/>
        </p:blipFill>
        <p:spPr>
          <a:xfrm>
            <a:off x="229262" y="1958328"/>
            <a:ext cx="3848100" cy="4641698"/>
          </a:xfrm>
          <a:prstGeom prst="rect">
            <a:avLst/>
          </a:prstGeom>
          <a:ln>
            <a:noFill/>
          </a:ln>
          <a:effectLst>
            <a:softEdge rad="112500"/>
          </a:effectLst>
        </p:spPr>
      </p:pic>
    </p:spTree>
    <p:extLst>
      <p:ext uri="{BB962C8B-B14F-4D97-AF65-F5344CB8AC3E}">
        <p14:creationId xmlns:p14="http://schemas.microsoft.com/office/powerpoint/2010/main" val="2788276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chemeClr val="bg1"/>
                </a:solidFill>
                <a:latin typeface="Gotham Narrow Bold" pitchFamily="50" charset="0"/>
              </a:rPr>
              <a:t>Metodo</a:t>
            </a:r>
            <a:r>
              <a:rPr lang="it-IT" sz="5000" b="1" dirty="0">
                <a:solidFill>
                  <a:schemeClr val="tx1"/>
                </a:solidFill>
                <a:latin typeface="Gotham Narrow Bold" pitchFamily="50" charset="0"/>
              </a:rPr>
              <a:t> </a:t>
            </a:r>
            <a:r>
              <a:rPr lang="it-IT" sz="5000" b="1" dirty="0">
                <a:solidFill>
                  <a:srgbClr val="FFCC00"/>
                </a:solidFill>
                <a:latin typeface="Gotham Narrow Bold" pitchFamily="50" charset="0"/>
              </a:rPr>
              <a:t>sinodale</a:t>
            </a:r>
          </a:p>
        </p:txBody>
      </p:sp>
      <p:sp>
        <p:nvSpPr>
          <p:cNvPr id="8" name="Segnaposto contenuto 2"/>
          <p:cNvSpPr>
            <a:spLocks noGrp="1"/>
          </p:cNvSpPr>
          <p:nvPr>
            <p:ph idx="1"/>
          </p:nvPr>
        </p:nvSpPr>
        <p:spPr>
          <a:xfrm>
            <a:off x="403654" y="2136128"/>
            <a:ext cx="8476143" cy="3696415"/>
          </a:xfrm>
        </p:spPr>
        <p:txBody>
          <a:bodyPr>
            <a:noAutofit/>
          </a:bodyPr>
          <a:lstStyle/>
          <a:p>
            <a:pPr marL="0" indent="0">
              <a:buNone/>
            </a:pPr>
            <a:r>
              <a:rPr lang="it-IT" sz="1800" dirty="0"/>
              <a:t>In determinate circostanze si dovrà </a:t>
            </a:r>
            <a:r>
              <a:rPr lang="it-IT" sz="1800" b="1" dirty="0"/>
              <a:t>coordinare anche con la Caritas</a:t>
            </a:r>
            <a:br>
              <a:rPr lang="it-IT" sz="1800" b="1" dirty="0"/>
            </a:br>
            <a:r>
              <a:rPr lang="it-IT" sz="1800" b="1" dirty="0"/>
              <a:t>per sviluppare una unità operativa </a:t>
            </a:r>
            <a:r>
              <a:rPr lang="it-IT" sz="1800" dirty="0"/>
              <a:t>che nasce dal fermento evangelico…</a:t>
            </a:r>
            <a:endParaRPr lang="it-IT" sz="2400" dirty="0"/>
          </a:p>
        </p:txBody>
      </p:sp>
      <p:pic>
        <p:nvPicPr>
          <p:cNvPr id="2" name="Immagine 1"/>
          <p:cNvPicPr>
            <a:picLocks noChangeAspect="1"/>
          </p:cNvPicPr>
          <p:nvPr/>
        </p:nvPicPr>
        <p:blipFill rotWithShape="1">
          <a:blip r:embed="rId3"/>
          <a:srcRect t="22781"/>
          <a:stretch/>
        </p:blipFill>
        <p:spPr>
          <a:xfrm>
            <a:off x="75795" y="2965622"/>
            <a:ext cx="8967101" cy="3726592"/>
          </a:xfrm>
          <a:prstGeom prst="rect">
            <a:avLst/>
          </a:prstGeom>
          <a:ln>
            <a:noFill/>
          </a:ln>
          <a:effectLst>
            <a:softEdge rad="112500"/>
          </a:effectLst>
        </p:spPr>
      </p:pic>
    </p:spTree>
    <p:extLst>
      <p:ext uri="{BB962C8B-B14F-4D97-AF65-F5344CB8AC3E}">
        <p14:creationId xmlns:p14="http://schemas.microsoft.com/office/powerpoint/2010/main" val="1901174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396381"/>
            <a:ext cx="6667993" cy="1631216"/>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Proposta rilancio della </a:t>
            </a:r>
            <a:r>
              <a:rPr lang="it-IT" sz="5000" b="1" dirty="0">
                <a:solidFill>
                  <a:schemeClr val="bg1"/>
                </a:solidFill>
                <a:latin typeface="Gotham Narrow Bold" pitchFamily="50" charset="0"/>
              </a:rPr>
              <a:t>PSL</a:t>
            </a:r>
          </a:p>
        </p:txBody>
      </p:sp>
      <p:sp>
        <p:nvSpPr>
          <p:cNvPr id="8" name="Segnaposto contenuto 2"/>
          <p:cNvSpPr>
            <a:spLocks noGrp="1"/>
          </p:cNvSpPr>
          <p:nvPr>
            <p:ph idx="1"/>
          </p:nvPr>
        </p:nvSpPr>
        <p:spPr>
          <a:xfrm>
            <a:off x="276753" y="2244658"/>
            <a:ext cx="5047722" cy="3696415"/>
          </a:xfrm>
        </p:spPr>
        <p:txBody>
          <a:bodyPr>
            <a:noAutofit/>
          </a:bodyPr>
          <a:lstStyle/>
          <a:p>
            <a:pPr marL="0" indent="0">
              <a:buNone/>
            </a:pPr>
            <a:r>
              <a:rPr lang="it-IT" dirty="0"/>
              <a:t>Nasce dallo spessore</a:t>
            </a:r>
            <a:br>
              <a:rPr lang="it-IT" dirty="0"/>
            </a:br>
            <a:r>
              <a:rPr lang="it-IT" dirty="0"/>
              <a:t>della esperienza vitale</a:t>
            </a:r>
            <a:br>
              <a:rPr lang="it-IT" dirty="0"/>
            </a:br>
            <a:r>
              <a:rPr lang="it-IT" dirty="0"/>
              <a:t>delle nostre comunità parrocchiali, degli Istituti religiosi, di associazioni, movimenti, servizi e altre forma</a:t>
            </a:r>
            <a:br>
              <a:rPr lang="it-IT" dirty="0"/>
            </a:br>
            <a:r>
              <a:rPr lang="it-IT" dirty="0"/>
              <a:t>di aggregazione laicale.</a:t>
            </a:r>
          </a:p>
          <a:p>
            <a:pPr marL="0" indent="0">
              <a:buNone/>
            </a:pPr>
            <a:r>
              <a:rPr lang="it-IT" dirty="0"/>
              <a:t>Ecco perché in tutte le diocesi è necessario </a:t>
            </a:r>
            <a:r>
              <a:rPr lang="it-IT" b="1" dirty="0"/>
              <a:t>rafforzare o innovare l’impegno per la pastorale sociale </a:t>
            </a:r>
            <a:r>
              <a:rPr lang="it-IT" dirty="0"/>
              <a:t>intesa come fonte e mezzo di evangelizzazione. Qualora le diocesi non abbiano questi organismi essi vanno costituiti…</a:t>
            </a:r>
          </a:p>
        </p:txBody>
      </p:sp>
      <p:pic>
        <p:nvPicPr>
          <p:cNvPr id="2050" name="Picture 2" descr="https://www.library.uni.edu/sites/default/files/uni_campanile_1.jpg"/>
          <p:cNvPicPr>
            <a:picLocks noChangeAspect="1" noChangeArrowheads="1"/>
          </p:cNvPicPr>
          <p:nvPr/>
        </p:nvPicPr>
        <p:blipFill rotWithShape="1">
          <a:blip r:embed="rId3">
            <a:extLst>
              <a:ext uri="{28A0092B-C50C-407E-A947-70E740481C1C}">
                <a14:useLocalDpi xmlns:a14="http://schemas.microsoft.com/office/drawing/2010/main" val="0"/>
              </a:ext>
            </a:extLst>
          </a:blip>
          <a:srcRect r="37519"/>
          <a:stretch/>
        </p:blipFill>
        <p:spPr bwMode="auto">
          <a:xfrm>
            <a:off x="5324475" y="2244658"/>
            <a:ext cx="3451225" cy="427044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01625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94360" y="2475490"/>
            <a:ext cx="4106345" cy="3788150"/>
          </a:xfrm>
        </p:spPr>
        <p:txBody>
          <a:bodyPr>
            <a:noAutofit/>
          </a:bodyPr>
          <a:lstStyle/>
          <a:p>
            <a:pPr marL="0" indent="0" algn="ctr">
              <a:buNone/>
            </a:pPr>
            <a:r>
              <a:rPr lang="it-IT" sz="4000" b="1" u="sng" dirty="0"/>
              <a:t>Con l'incarnazione</a:t>
            </a:r>
            <a:br>
              <a:rPr lang="it-IT" sz="4000" b="1" u="sng" dirty="0"/>
            </a:br>
            <a:r>
              <a:rPr lang="it-IT" sz="4000" b="1" u="sng" dirty="0"/>
              <a:t>il Figlio di Dio</a:t>
            </a:r>
            <a:br>
              <a:rPr lang="it-IT" sz="4000" b="1" u="sng" dirty="0"/>
            </a:br>
            <a:r>
              <a:rPr lang="it-IT" sz="4000" b="1" u="sng" dirty="0"/>
              <a:t>si è unito</a:t>
            </a:r>
            <a:br>
              <a:rPr lang="it-IT" sz="4000" b="1" u="sng" dirty="0"/>
            </a:br>
            <a:r>
              <a:rPr lang="it-IT" sz="4000" b="1" u="sng" dirty="0"/>
              <a:t>in certo modo ad ogni uomo.</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86973" y="627215"/>
            <a:ext cx="6404602" cy="1169551"/>
          </a:xfrm>
          <a:prstGeom prst="rect">
            <a:avLst/>
          </a:prstGeom>
          <a:solidFill>
            <a:srgbClr val="003399">
              <a:alpha val="85000"/>
            </a:srgbClr>
          </a:solidFill>
          <a:ln>
            <a:solidFill>
              <a:srgbClr val="FFCC00"/>
            </a:solidFill>
          </a:ln>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000" b="1" dirty="0">
                <a:solidFill>
                  <a:srgbClr val="FFCC00"/>
                </a:solidFill>
                <a:latin typeface="Gotham Narrow Bold" pitchFamily="50" charset="0"/>
              </a:rPr>
              <a:t>La Cristologia oggettiva</a:t>
            </a:r>
          </a:p>
          <a:p>
            <a:r>
              <a:rPr lang="it-IT" sz="3000" b="1" dirty="0">
                <a:solidFill>
                  <a:srgbClr val="FFCC00"/>
                </a:solidFill>
                <a:latin typeface="Gotham Narrow Bold" pitchFamily="50" charset="0"/>
              </a:rPr>
              <a:t>Gaudium et Spes 22</a:t>
            </a:r>
          </a:p>
        </p:txBody>
      </p:sp>
      <p:pic>
        <p:nvPicPr>
          <p:cNvPr id="8" name="Picture 2" descr="https://natalelions2011.files.wordpress.com/2011/11/big_giottonativi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705" y="2136128"/>
            <a:ext cx="4105007" cy="412751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16905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Cantieri di </a:t>
            </a:r>
            <a:r>
              <a:rPr lang="it-IT" sz="5000" b="1" dirty="0" err="1">
                <a:solidFill>
                  <a:schemeClr val="bg1"/>
                </a:solidFill>
                <a:latin typeface="Gotham Narrow Bold" pitchFamily="50" charset="0"/>
              </a:rPr>
              <a:t>LavOro</a:t>
            </a:r>
            <a:endParaRPr lang="it-IT" sz="5000" b="1" dirty="0">
              <a:solidFill>
                <a:schemeClr val="bg1"/>
              </a:solidFill>
              <a:latin typeface="Gotham Narrow Bold" pitchFamily="50" charset="0"/>
            </a:endParaRPr>
          </a:p>
        </p:txBody>
      </p:sp>
      <p:sp>
        <p:nvSpPr>
          <p:cNvPr id="8" name="Segnaposto contenuto 2"/>
          <p:cNvSpPr>
            <a:spLocks noGrp="1"/>
          </p:cNvSpPr>
          <p:nvPr>
            <p:ph idx="1"/>
          </p:nvPr>
        </p:nvSpPr>
        <p:spPr>
          <a:xfrm>
            <a:off x="268513" y="1828800"/>
            <a:ext cx="8193315" cy="5029200"/>
          </a:xfrm>
        </p:spPr>
        <p:txBody>
          <a:bodyPr>
            <a:noAutofit/>
          </a:bodyPr>
          <a:lstStyle/>
          <a:p>
            <a:pPr marL="0" lvl="0" indent="0">
              <a:buNone/>
            </a:pPr>
            <a:r>
              <a:rPr lang="it-IT" b="1" dirty="0"/>
              <a:t>Unita a un rilancio deciso del progetto Policoro</a:t>
            </a:r>
            <a:br>
              <a:rPr lang="it-IT" b="1" dirty="0"/>
            </a:br>
            <a:r>
              <a:rPr lang="it-IT" b="1" dirty="0"/>
              <a:t>è necessaria la ripresa articolata del progetto</a:t>
            </a:r>
            <a:br>
              <a:rPr lang="it-IT" b="1" dirty="0"/>
            </a:br>
            <a:r>
              <a:rPr lang="it-IT" b="1" dirty="0"/>
              <a:t>Cercatori di </a:t>
            </a:r>
            <a:r>
              <a:rPr lang="it-IT" b="1" dirty="0" err="1"/>
              <a:t>LavOro</a:t>
            </a:r>
            <a:r>
              <a:rPr lang="it-IT" dirty="0"/>
              <a:t>, irrobustendo il percorso</a:t>
            </a:r>
            <a:br>
              <a:rPr lang="it-IT" dirty="0"/>
            </a:br>
            <a:r>
              <a:rPr lang="it-IT" dirty="0"/>
              <a:t>di raccolta delle buone pratiche.</a:t>
            </a:r>
          </a:p>
          <a:p>
            <a:pPr marL="0" lvl="0" indent="0">
              <a:buNone/>
            </a:pPr>
            <a:r>
              <a:rPr lang="it-IT" dirty="0"/>
              <a:t>Si tratta di far nascere proposte</a:t>
            </a:r>
            <a:br>
              <a:rPr lang="it-IT" dirty="0"/>
            </a:br>
            <a:r>
              <a:rPr lang="it-IT" dirty="0"/>
              <a:t>per specifiche iniziative,</a:t>
            </a:r>
            <a:br>
              <a:rPr lang="it-IT" dirty="0"/>
            </a:br>
            <a:r>
              <a:rPr lang="it-IT" dirty="0"/>
              <a:t>anche di tipo normativo,</a:t>
            </a:r>
            <a:br>
              <a:rPr lang="it-IT" dirty="0"/>
            </a:br>
            <a:r>
              <a:rPr lang="it-IT" dirty="0"/>
              <a:t>da promuovere presso tutte</a:t>
            </a:r>
            <a:br>
              <a:rPr lang="it-IT" dirty="0"/>
            </a:br>
            <a:r>
              <a:rPr lang="it-IT" dirty="0"/>
              <a:t>le forze politiche e, soprattutto,</a:t>
            </a:r>
            <a:br>
              <a:rPr lang="it-IT" dirty="0"/>
            </a:br>
            <a:r>
              <a:rPr lang="it-IT" dirty="0"/>
              <a:t>avviare sui territori una stagione</a:t>
            </a:r>
            <a:br>
              <a:rPr lang="it-IT" dirty="0"/>
            </a:br>
            <a:r>
              <a:rPr lang="it-IT" dirty="0"/>
              <a:t>di azione propositiva.</a:t>
            </a:r>
          </a:p>
        </p:txBody>
      </p:sp>
      <p:pic>
        <p:nvPicPr>
          <p:cNvPr id="3074" name="Picture 2" descr="http://phifoundation.com/wp-content/uploads/2017/07/LAVORO.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8101" y="3183826"/>
            <a:ext cx="4150799" cy="311694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94299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Cantieri di </a:t>
            </a:r>
            <a:r>
              <a:rPr lang="it-IT" sz="5000" b="1" dirty="0" err="1">
                <a:solidFill>
                  <a:schemeClr val="bg1"/>
                </a:solidFill>
                <a:latin typeface="Gotham Narrow Bold" pitchFamily="50" charset="0"/>
              </a:rPr>
              <a:t>LavOro</a:t>
            </a:r>
            <a:endParaRPr lang="it-IT" sz="5000" b="1" dirty="0">
              <a:solidFill>
                <a:schemeClr val="bg1"/>
              </a:solidFill>
              <a:latin typeface="Gotham Narrow Bold" pitchFamily="50" charset="0"/>
            </a:endParaRPr>
          </a:p>
        </p:txBody>
      </p:sp>
      <p:sp>
        <p:nvSpPr>
          <p:cNvPr id="8" name="Segnaposto contenuto 2"/>
          <p:cNvSpPr>
            <a:spLocks noGrp="1"/>
          </p:cNvSpPr>
          <p:nvPr>
            <p:ph idx="1"/>
          </p:nvPr>
        </p:nvSpPr>
        <p:spPr>
          <a:xfrm>
            <a:off x="268515" y="1828800"/>
            <a:ext cx="4394101" cy="5029200"/>
          </a:xfrm>
        </p:spPr>
        <p:txBody>
          <a:bodyPr>
            <a:noAutofit/>
          </a:bodyPr>
          <a:lstStyle/>
          <a:p>
            <a:pPr marL="0" lvl="0" indent="0">
              <a:buNone/>
            </a:pPr>
            <a:r>
              <a:rPr lang="it-IT" dirty="0"/>
              <a:t>Parliamo quindi </a:t>
            </a:r>
            <a:r>
              <a:rPr lang="it-IT" b="1" dirty="0"/>
              <a:t>di Cantieri</a:t>
            </a:r>
            <a:br>
              <a:rPr lang="it-IT" b="1" dirty="0"/>
            </a:br>
            <a:r>
              <a:rPr lang="it-IT" b="1" dirty="0"/>
              <a:t>di lavoro, seguiti e coordinati da esperti e addetti ai lavori nonché dai membri</a:t>
            </a:r>
            <a:br>
              <a:rPr lang="it-IT" b="1" dirty="0"/>
            </a:br>
            <a:r>
              <a:rPr lang="it-IT" b="1" dirty="0"/>
              <a:t>del comitato delle Settimane Sociali, svilupperanno</a:t>
            </a:r>
            <a:br>
              <a:rPr lang="it-IT" b="1" dirty="0"/>
            </a:br>
            <a:r>
              <a:rPr lang="it-IT" b="1" dirty="0"/>
              <a:t>un percorso che parte</a:t>
            </a:r>
            <a:br>
              <a:rPr lang="it-IT" b="1" dirty="0"/>
            </a:br>
            <a:r>
              <a:rPr lang="it-IT" b="1" dirty="0"/>
              <a:t>dalla ricchezza dell’archivio delle buone pratiche</a:t>
            </a:r>
            <a:br>
              <a:rPr lang="it-IT" b="1" dirty="0"/>
            </a:br>
            <a:r>
              <a:rPr lang="it-IT" b="1" dirty="0"/>
              <a:t>per ragionare su progetti</a:t>
            </a:r>
            <a:br>
              <a:rPr lang="it-IT" b="1" dirty="0"/>
            </a:br>
            <a:r>
              <a:rPr lang="it-IT" b="1" dirty="0"/>
              <a:t>di sviluppo per il loro territorio</a:t>
            </a:r>
            <a:br>
              <a:rPr lang="it-IT" b="1" dirty="0"/>
            </a:br>
            <a:r>
              <a:rPr lang="it-IT" b="1" dirty="0"/>
              <a:t>in grado di creare buon lavoro </a:t>
            </a:r>
            <a:r>
              <a:rPr lang="it-IT" dirty="0"/>
              <a:t>e rispondere così</a:t>
            </a:r>
            <a:br>
              <a:rPr lang="it-IT" dirty="0"/>
            </a:br>
            <a:r>
              <a:rPr lang="it-IT" dirty="0"/>
              <a:t>con la migliore forma</a:t>
            </a:r>
            <a:br>
              <a:rPr lang="it-IT" dirty="0"/>
            </a:br>
            <a:r>
              <a:rPr lang="it-IT" dirty="0"/>
              <a:t>di carità alla piaga</a:t>
            </a:r>
            <a:br>
              <a:rPr lang="it-IT" dirty="0"/>
            </a:br>
            <a:r>
              <a:rPr lang="it-IT" dirty="0"/>
              <a:t>che affligge il nostro paese.</a:t>
            </a:r>
          </a:p>
        </p:txBody>
      </p:sp>
      <p:pic>
        <p:nvPicPr>
          <p:cNvPr id="2" name="Immagine 1"/>
          <p:cNvPicPr>
            <a:picLocks noChangeAspect="1"/>
          </p:cNvPicPr>
          <p:nvPr/>
        </p:nvPicPr>
        <p:blipFill>
          <a:blip r:embed="rId3"/>
          <a:stretch>
            <a:fillRect/>
          </a:stretch>
        </p:blipFill>
        <p:spPr>
          <a:xfrm>
            <a:off x="4631436" y="1828800"/>
            <a:ext cx="4347464" cy="5029200"/>
          </a:xfrm>
          <a:prstGeom prst="rect">
            <a:avLst/>
          </a:prstGeom>
          <a:ln>
            <a:noFill/>
          </a:ln>
          <a:effectLst>
            <a:softEdge rad="112500"/>
          </a:effectLst>
        </p:spPr>
      </p:pic>
    </p:spTree>
    <p:extLst>
      <p:ext uri="{BB962C8B-B14F-4D97-AF65-F5344CB8AC3E}">
        <p14:creationId xmlns:p14="http://schemas.microsoft.com/office/powerpoint/2010/main" val="27626288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Oratori di </a:t>
            </a:r>
            <a:r>
              <a:rPr lang="it-IT" sz="5000" b="1" dirty="0" err="1">
                <a:solidFill>
                  <a:schemeClr val="bg1"/>
                </a:solidFill>
                <a:latin typeface="Gotham Narrow Bold" pitchFamily="50" charset="0"/>
              </a:rPr>
              <a:t>LavOro</a:t>
            </a:r>
            <a:endParaRPr lang="it-IT" sz="5000" b="1" dirty="0">
              <a:solidFill>
                <a:schemeClr val="bg1"/>
              </a:solidFill>
              <a:latin typeface="Gotham Narrow Bold" pitchFamily="50" charset="0"/>
            </a:endParaRPr>
          </a:p>
        </p:txBody>
      </p:sp>
      <p:sp>
        <p:nvSpPr>
          <p:cNvPr id="8" name="Segnaposto contenuto 2"/>
          <p:cNvSpPr>
            <a:spLocks noGrp="1"/>
          </p:cNvSpPr>
          <p:nvPr>
            <p:ph idx="1"/>
          </p:nvPr>
        </p:nvSpPr>
        <p:spPr>
          <a:xfrm>
            <a:off x="4749899" y="1828800"/>
            <a:ext cx="4023399" cy="5029200"/>
          </a:xfrm>
        </p:spPr>
        <p:txBody>
          <a:bodyPr>
            <a:noAutofit/>
          </a:bodyPr>
          <a:lstStyle/>
          <a:p>
            <a:pPr marL="0" indent="0">
              <a:buNone/>
            </a:pPr>
            <a:r>
              <a:rPr lang="it-IT" sz="2600" b="1" dirty="0"/>
              <a:t>Avvio di</a:t>
            </a:r>
            <a:br>
              <a:rPr lang="it-IT" sz="2600" b="1" dirty="0"/>
            </a:br>
            <a:r>
              <a:rPr lang="it-IT" sz="2600" b="1" dirty="0"/>
              <a:t>una sperimentazione</a:t>
            </a:r>
            <a:br>
              <a:rPr lang="it-IT" sz="2600" b="1" dirty="0"/>
            </a:br>
            <a:r>
              <a:rPr lang="it-IT" sz="2600" b="1" dirty="0"/>
              <a:t>sugli oratori</a:t>
            </a:r>
            <a:r>
              <a:rPr lang="it-IT" sz="2600" dirty="0"/>
              <a:t>,</a:t>
            </a:r>
            <a:br>
              <a:rPr lang="it-IT" sz="2600" dirty="0"/>
            </a:br>
            <a:r>
              <a:rPr lang="it-IT" sz="2600" dirty="0"/>
              <a:t>da intendersi non solo come luoghi</a:t>
            </a:r>
            <a:br>
              <a:rPr lang="it-IT" sz="2600" dirty="0"/>
            </a:br>
            <a:r>
              <a:rPr lang="it-IT" sz="2600" dirty="0"/>
              <a:t>di gestione del tempo libero, ma come </a:t>
            </a:r>
            <a:r>
              <a:rPr lang="it-IT" sz="2600" b="1" dirty="0"/>
              <a:t>ambienti educativi</a:t>
            </a:r>
            <a:br>
              <a:rPr lang="it-IT" sz="2600" b="1" dirty="0"/>
            </a:br>
            <a:r>
              <a:rPr lang="it-IT" sz="2600" b="1" dirty="0"/>
              <a:t>che formano alla vita</a:t>
            </a:r>
            <a:br>
              <a:rPr lang="it-IT" sz="2600" b="1" dirty="0"/>
            </a:br>
            <a:r>
              <a:rPr lang="it-IT" sz="2600" b="1" dirty="0"/>
              <a:t>e al lavoro </a:t>
            </a:r>
            <a:r>
              <a:rPr lang="it-IT" sz="2600" dirty="0"/>
              <a:t>anche attraverso lo sviluppo</a:t>
            </a:r>
            <a:br>
              <a:rPr lang="it-IT" sz="2600" dirty="0"/>
            </a:br>
            <a:r>
              <a:rPr lang="it-IT" sz="2600" dirty="0"/>
              <a:t>di competenze trasversali.</a:t>
            </a:r>
          </a:p>
        </p:txBody>
      </p:sp>
      <p:pic>
        <p:nvPicPr>
          <p:cNvPr id="4098" name="Picture 2" descr="http://blog.ilgiornale.it/ruzzo/files/2011/12/oratori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762" t="10455" r="-2323" b="-10455"/>
          <a:stretch/>
        </p:blipFill>
        <p:spPr bwMode="auto">
          <a:xfrm>
            <a:off x="571499" y="1809750"/>
            <a:ext cx="3982499" cy="546608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 name="Immagine 1"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6535"/>
            <a:ext cx="4470400" cy="4707466"/>
          </a:xfrm>
          <a:prstGeom prst="rect">
            <a:avLst/>
          </a:prstGeom>
        </p:spPr>
      </p:pic>
    </p:spTree>
    <p:extLst>
      <p:ext uri="{BB962C8B-B14F-4D97-AF65-F5344CB8AC3E}">
        <p14:creationId xmlns:p14="http://schemas.microsoft.com/office/powerpoint/2010/main" val="2565738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Borse</a:t>
            </a:r>
            <a:r>
              <a:rPr lang="it-IT" sz="5000" b="1" dirty="0">
                <a:solidFill>
                  <a:schemeClr val="tx1"/>
                </a:solidFill>
                <a:latin typeface="Gotham Narrow Bold" pitchFamily="50" charset="0"/>
              </a:rPr>
              <a:t> </a:t>
            </a:r>
            <a:r>
              <a:rPr lang="it-IT" sz="5000" b="1" dirty="0">
                <a:solidFill>
                  <a:schemeClr val="bg1"/>
                </a:solidFill>
                <a:latin typeface="Gotham Narrow Bold" pitchFamily="50" charset="0"/>
              </a:rPr>
              <a:t>lavoro </a:t>
            </a:r>
          </a:p>
        </p:txBody>
      </p:sp>
      <p:sp>
        <p:nvSpPr>
          <p:cNvPr id="8" name="Segnaposto contenuto 2"/>
          <p:cNvSpPr>
            <a:spLocks noGrp="1"/>
          </p:cNvSpPr>
          <p:nvPr>
            <p:ph idx="1"/>
          </p:nvPr>
        </p:nvSpPr>
        <p:spPr>
          <a:xfrm>
            <a:off x="433615" y="1822851"/>
            <a:ext cx="8710385" cy="5367866"/>
          </a:xfrm>
        </p:spPr>
        <p:txBody>
          <a:bodyPr>
            <a:noAutofit/>
          </a:bodyPr>
          <a:lstStyle/>
          <a:p>
            <a:pPr marL="0" lvl="0" indent="0">
              <a:buNone/>
            </a:pPr>
            <a:r>
              <a:rPr lang="it-IT" sz="2400" b="1" dirty="0"/>
              <a:t>Realizzazione di un programma di “borse lavoro”,</a:t>
            </a:r>
            <a:br>
              <a:rPr lang="it-IT" sz="2400" b="1" dirty="0"/>
            </a:br>
            <a:r>
              <a:rPr lang="it-IT" sz="2400" b="1" dirty="0"/>
              <a:t>da creare a livello diocesano per avviare all’attività lavorativa i giovani che non studiano né cercano lavoro, perché ormai privi di speranza e iniziativa.</a:t>
            </a:r>
            <a:endParaRPr lang="it-IT" sz="3200" dirty="0"/>
          </a:p>
          <a:p>
            <a:pPr marL="0" lvl="0" indent="0">
              <a:buNone/>
            </a:pPr>
            <a:endParaRPr lang="it-IT" sz="2400" dirty="0"/>
          </a:p>
        </p:txBody>
      </p:sp>
      <p:pic>
        <p:nvPicPr>
          <p:cNvPr id="6146" name="Picture 2" descr="http://www.dw.com/image/16827492_303.jpg"/>
          <p:cNvPicPr>
            <a:picLocks noChangeAspect="1" noChangeArrowheads="1"/>
          </p:cNvPicPr>
          <p:nvPr/>
        </p:nvPicPr>
        <p:blipFill rotWithShape="1">
          <a:blip r:embed="rId3">
            <a:extLst>
              <a:ext uri="{28A0092B-C50C-407E-A947-70E740481C1C}">
                <a14:useLocalDpi xmlns:a14="http://schemas.microsoft.com/office/drawing/2010/main" val="0"/>
              </a:ext>
            </a:extLst>
          </a:blip>
          <a:srcRect t="10054" b="17065"/>
          <a:stretch/>
        </p:blipFill>
        <p:spPr bwMode="auto">
          <a:xfrm>
            <a:off x="433615" y="3302000"/>
            <a:ext cx="8328025" cy="34163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115644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10907" y="781103"/>
            <a:ext cx="66679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Borse</a:t>
            </a:r>
            <a:r>
              <a:rPr lang="it-IT" sz="5000" b="1" dirty="0">
                <a:solidFill>
                  <a:schemeClr val="tx1"/>
                </a:solidFill>
                <a:latin typeface="Gotham Narrow Bold" pitchFamily="50" charset="0"/>
              </a:rPr>
              <a:t> </a:t>
            </a:r>
            <a:r>
              <a:rPr lang="it-IT" sz="5000" b="1" dirty="0">
                <a:solidFill>
                  <a:schemeClr val="bg1"/>
                </a:solidFill>
                <a:latin typeface="Gotham Narrow Bold" pitchFamily="50" charset="0"/>
              </a:rPr>
              <a:t>lavoro </a:t>
            </a:r>
          </a:p>
        </p:txBody>
      </p:sp>
      <p:sp>
        <p:nvSpPr>
          <p:cNvPr id="8" name="Segnaposto contenuto 2"/>
          <p:cNvSpPr>
            <a:spLocks noGrp="1"/>
          </p:cNvSpPr>
          <p:nvPr>
            <p:ph idx="1"/>
          </p:nvPr>
        </p:nvSpPr>
        <p:spPr>
          <a:xfrm>
            <a:off x="433615" y="4908951"/>
            <a:ext cx="8710385" cy="1771249"/>
          </a:xfrm>
        </p:spPr>
        <p:txBody>
          <a:bodyPr>
            <a:noAutofit/>
          </a:bodyPr>
          <a:lstStyle/>
          <a:p>
            <a:pPr marL="0" lvl="0" indent="0">
              <a:buNone/>
            </a:pPr>
            <a:r>
              <a:rPr lang="it-IT" sz="2400" b="1" dirty="0"/>
              <a:t>A questo fine si potrebbe sottoscrivere un protocollo-quadro a livello nazionale tra la CEI e le principali Organizzazioni imprenditoriali per favorire e agevolare iniziative locali sulla base di un format nazionale, flessibile e adattabile alle singole realtà locali</a:t>
            </a:r>
            <a:r>
              <a:rPr lang="it-IT" sz="2400" dirty="0"/>
              <a:t>. </a:t>
            </a:r>
          </a:p>
          <a:p>
            <a:pPr marL="0" indent="0">
              <a:buNone/>
            </a:pPr>
            <a:endParaRPr lang="it-IT" sz="3200" dirty="0"/>
          </a:p>
          <a:p>
            <a:pPr marL="0" lvl="0" indent="0">
              <a:buNone/>
            </a:pPr>
            <a:endParaRPr lang="it-IT" sz="2400" dirty="0"/>
          </a:p>
        </p:txBody>
      </p:sp>
      <p:pic>
        <p:nvPicPr>
          <p:cNvPr id="6" name="Immagine 5"/>
          <p:cNvPicPr>
            <a:picLocks noChangeAspect="1"/>
          </p:cNvPicPr>
          <p:nvPr/>
        </p:nvPicPr>
        <p:blipFill rotWithShape="1">
          <a:blip r:embed="rId3"/>
          <a:srcRect b="24277"/>
          <a:stretch/>
        </p:blipFill>
        <p:spPr>
          <a:xfrm>
            <a:off x="604157" y="1807794"/>
            <a:ext cx="8039100" cy="3101157"/>
          </a:xfrm>
          <a:prstGeom prst="rect">
            <a:avLst/>
          </a:prstGeom>
          <a:ln>
            <a:noFill/>
          </a:ln>
          <a:effectLst>
            <a:softEdge rad="112500"/>
          </a:effectLst>
        </p:spPr>
      </p:pic>
    </p:spTree>
    <p:extLst>
      <p:ext uri="{BB962C8B-B14F-4D97-AF65-F5344CB8AC3E}">
        <p14:creationId xmlns:p14="http://schemas.microsoft.com/office/powerpoint/2010/main" val="4243471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243631" y="311714"/>
            <a:ext cx="6667993" cy="1631216"/>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800" b="1" dirty="0">
                <a:solidFill>
                  <a:srgbClr val="FFCC00"/>
                </a:solidFill>
                <a:latin typeface="Gotham Narrow Bold" pitchFamily="50" charset="0"/>
              </a:rPr>
              <a:t>Creare </a:t>
            </a:r>
            <a:r>
              <a:rPr lang="it-IT" sz="4800" b="1" dirty="0">
                <a:solidFill>
                  <a:schemeClr val="bg1"/>
                </a:solidFill>
                <a:latin typeface="Gotham Narrow Bold" pitchFamily="50" charset="0"/>
              </a:rPr>
              <a:t>lavoro</a:t>
            </a:r>
            <a:br>
              <a:rPr lang="it-IT" sz="4800" b="1" dirty="0">
                <a:solidFill>
                  <a:srgbClr val="FFCC00"/>
                </a:solidFill>
                <a:latin typeface="Gotham Narrow Bold" pitchFamily="50" charset="0"/>
              </a:rPr>
            </a:br>
            <a:r>
              <a:rPr lang="it-IT" sz="4800" b="1" dirty="0">
                <a:solidFill>
                  <a:srgbClr val="FFCC00"/>
                </a:solidFill>
                <a:latin typeface="Gotham Narrow Bold" pitchFamily="50" charset="0"/>
              </a:rPr>
              <a:t>con beni ecclesiastici </a:t>
            </a:r>
          </a:p>
        </p:txBody>
      </p:sp>
      <p:sp>
        <p:nvSpPr>
          <p:cNvPr id="8" name="Segnaposto contenuto 2"/>
          <p:cNvSpPr>
            <a:spLocks noGrp="1"/>
          </p:cNvSpPr>
          <p:nvPr>
            <p:ph idx="1"/>
          </p:nvPr>
        </p:nvSpPr>
        <p:spPr>
          <a:xfrm>
            <a:off x="317942" y="2705214"/>
            <a:ext cx="4431858" cy="4724400"/>
          </a:xfrm>
        </p:spPr>
        <p:txBody>
          <a:bodyPr>
            <a:noAutofit/>
          </a:bodyPr>
          <a:lstStyle/>
          <a:p>
            <a:pPr marL="0" indent="0">
              <a:buNone/>
            </a:pPr>
            <a:r>
              <a:rPr lang="it-IT" sz="2600" dirty="0"/>
              <a:t>Realizzazione di studi</a:t>
            </a:r>
            <a:br>
              <a:rPr lang="it-IT" sz="2600" dirty="0"/>
            </a:br>
            <a:r>
              <a:rPr lang="it-IT" sz="2600" dirty="0"/>
              <a:t>di fattibilità per mettere</a:t>
            </a:r>
            <a:br>
              <a:rPr lang="it-IT" sz="2600" dirty="0"/>
            </a:br>
            <a:r>
              <a:rPr lang="it-IT" sz="2600" dirty="0"/>
              <a:t>in gioco una parte</a:t>
            </a:r>
            <a:br>
              <a:rPr lang="it-IT" sz="2600" dirty="0"/>
            </a:br>
            <a:r>
              <a:rPr lang="it-IT" sz="2600" dirty="0"/>
              <a:t>del patrimonio ecclesiale per la creazione di nuove attività lavorative,</a:t>
            </a:r>
            <a:br>
              <a:rPr lang="it-IT" sz="2600" dirty="0"/>
            </a:br>
            <a:r>
              <a:rPr lang="it-IT" sz="2600" dirty="0"/>
              <a:t>con particolare riferimento ai beni artistici</a:t>
            </a:r>
            <a:br>
              <a:rPr lang="it-IT" sz="2600" dirty="0"/>
            </a:br>
            <a:r>
              <a:rPr lang="it-IT" sz="2600" dirty="0"/>
              <a:t>e al lavoro di cura.</a:t>
            </a:r>
          </a:p>
          <a:p>
            <a:pPr marL="0" indent="0">
              <a:buNone/>
            </a:pPr>
            <a:endParaRPr lang="it-IT" sz="3200" dirty="0"/>
          </a:p>
          <a:p>
            <a:pPr marL="0" lvl="0" indent="0">
              <a:buNone/>
            </a:pPr>
            <a:endParaRPr lang="it-IT" sz="2400" dirty="0"/>
          </a:p>
        </p:txBody>
      </p:sp>
      <p:pic>
        <p:nvPicPr>
          <p:cNvPr id="5122" name="Picture 2" descr="https://upload.wikimedia.org/wikipedia/it/8/8d/Capitolo_monastero_Alcoba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36" r="8096"/>
          <a:stretch/>
        </p:blipFill>
        <p:spPr bwMode="auto">
          <a:xfrm>
            <a:off x="5029200" y="2489314"/>
            <a:ext cx="3835400" cy="415278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2635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04" y="287851"/>
            <a:ext cx="3380994" cy="1848277"/>
          </a:xfrm>
          <a:prstGeom prst="rect">
            <a:avLst/>
          </a:prstGeom>
        </p:spPr>
      </p:pic>
      <p:sp>
        <p:nvSpPr>
          <p:cNvPr id="5" name="Rettangolo 4"/>
          <p:cNvSpPr/>
          <p:nvPr/>
        </p:nvSpPr>
        <p:spPr>
          <a:xfrm>
            <a:off x="2298207" y="255139"/>
            <a:ext cx="6680693" cy="1846659"/>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3800" b="1" dirty="0">
                <a:solidFill>
                  <a:srgbClr val="FFCC00"/>
                </a:solidFill>
                <a:latin typeface="Gotham Narrow Bold" pitchFamily="50" charset="0"/>
              </a:rPr>
              <a:t>Avviare </a:t>
            </a:r>
            <a:r>
              <a:rPr lang="it-IT" sz="3800" b="1" dirty="0">
                <a:solidFill>
                  <a:schemeClr val="bg1"/>
                </a:solidFill>
                <a:latin typeface="Gotham Narrow Bold" pitchFamily="50" charset="0"/>
              </a:rPr>
              <a:t>processi</a:t>
            </a:r>
            <a:br>
              <a:rPr lang="it-IT" sz="3800" b="1" dirty="0">
                <a:solidFill>
                  <a:srgbClr val="FFCC00"/>
                </a:solidFill>
                <a:latin typeface="Gotham Narrow Bold" pitchFamily="50" charset="0"/>
              </a:rPr>
            </a:br>
            <a:r>
              <a:rPr lang="it-IT" sz="3800" b="1" dirty="0">
                <a:solidFill>
                  <a:srgbClr val="FFCC00"/>
                </a:solidFill>
                <a:latin typeface="Gotham Narrow Bold" pitchFamily="50" charset="0"/>
              </a:rPr>
              <a:t>di Democrazia partecipativa</a:t>
            </a:r>
            <a:br>
              <a:rPr lang="it-IT" sz="3800" b="1" dirty="0">
                <a:solidFill>
                  <a:srgbClr val="FFCC00"/>
                </a:solidFill>
                <a:latin typeface="Gotham Narrow Bold" pitchFamily="50" charset="0"/>
              </a:rPr>
            </a:br>
            <a:r>
              <a:rPr lang="it-IT" sz="3800" b="1" dirty="0">
                <a:solidFill>
                  <a:srgbClr val="FFCC00"/>
                </a:solidFill>
                <a:latin typeface="Gotham Narrow Bold" pitchFamily="50" charset="0"/>
              </a:rPr>
              <a:t>e deliberativa </a:t>
            </a:r>
          </a:p>
        </p:txBody>
      </p:sp>
      <p:sp>
        <p:nvSpPr>
          <p:cNvPr id="8" name="Segnaposto contenuto 2"/>
          <p:cNvSpPr>
            <a:spLocks noGrp="1"/>
          </p:cNvSpPr>
          <p:nvPr>
            <p:ph idx="1"/>
          </p:nvPr>
        </p:nvSpPr>
        <p:spPr>
          <a:xfrm>
            <a:off x="268515" y="2614598"/>
            <a:ext cx="8710385" cy="4724400"/>
          </a:xfrm>
        </p:spPr>
        <p:txBody>
          <a:bodyPr>
            <a:noAutofit/>
          </a:bodyPr>
          <a:lstStyle/>
          <a:p>
            <a:pPr marL="0" indent="0" algn="just">
              <a:buNone/>
            </a:pPr>
            <a:r>
              <a:rPr lang="it-IT" b="1" dirty="0"/>
              <a:t>L’obiettivo di fondo  di queste diverse proposte è duplice</a:t>
            </a:r>
            <a:r>
              <a:rPr lang="it-IT" dirty="0"/>
              <a:t>:</a:t>
            </a:r>
            <a:br>
              <a:rPr lang="it-IT" dirty="0"/>
            </a:br>
            <a:r>
              <a:rPr lang="it-IT" dirty="0"/>
              <a:t>da un lato di far sì che nelle diocesi, nelle parrocchie,</a:t>
            </a:r>
            <a:br>
              <a:rPr lang="it-IT" dirty="0"/>
            </a:br>
            <a:r>
              <a:rPr lang="it-IT" dirty="0"/>
              <a:t>negli istituti religiosi, nelle associazioni e nei movimenti il lavoro sia  vissuto  come un tema importante attorno al quale sviluppate una solidarietà creativa e responsabile;</a:t>
            </a:r>
          </a:p>
          <a:p>
            <a:pPr marL="0" indent="0" algn="just">
              <a:buNone/>
            </a:pPr>
            <a:r>
              <a:rPr lang="it-IT" dirty="0"/>
              <a:t>dall’altro rafforzare  l’attività degli Uffici e delle Commissioni di Pastorale, </a:t>
            </a:r>
            <a:r>
              <a:rPr lang="it-IT" b="1" dirty="0"/>
              <a:t>istituendo processi inclusivi di democrazia partecipativa e deliberativa </a:t>
            </a:r>
            <a:r>
              <a:rPr lang="it-IT" dirty="0"/>
              <a:t>che provochino chi ha le redini politiche ed economiche, con proposte concrete, sulla base della Dottrina sociale della Chiesa, coinvolgendo tutti gli uomini di buona volontà.</a:t>
            </a:r>
          </a:p>
        </p:txBody>
      </p:sp>
    </p:spTree>
    <p:extLst>
      <p:ext uri="{BB962C8B-B14F-4D97-AF65-F5344CB8AC3E}">
        <p14:creationId xmlns:p14="http://schemas.microsoft.com/office/powerpoint/2010/main" val="1010438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404" y="287851"/>
            <a:ext cx="3380994" cy="1848277"/>
          </a:xfrm>
          <a:prstGeom prst="rect">
            <a:avLst/>
          </a:prstGeom>
        </p:spPr>
      </p:pic>
      <p:sp>
        <p:nvSpPr>
          <p:cNvPr id="5" name="Rettangolo 4"/>
          <p:cNvSpPr/>
          <p:nvPr/>
        </p:nvSpPr>
        <p:spPr>
          <a:xfrm>
            <a:off x="2393287" y="488714"/>
            <a:ext cx="6091686" cy="1446550"/>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400" b="1" dirty="0">
                <a:solidFill>
                  <a:srgbClr val="FFCC00"/>
                </a:solidFill>
                <a:latin typeface="Gotham Narrow Bold" pitchFamily="50" charset="0"/>
              </a:rPr>
              <a:t>La nuova </a:t>
            </a:r>
            <a:r>
              <a:rPr lang="it-IT" sz="4400" b="1" dirty="0">
                <a:solidFill>
                  <a:schemeClr val="bg1"/>
                </a:solidFill>
                <a:latin typeface="Gotham Narrow Bold" pitchFamily="50" charset="0"/>
              </a:rPr>
              <a:t>politica</a:t>
            </a:r>
            <a:r>
              <a:rPr lang="it-IT" sz="4400" b="1" dirty="0">
                <a:solidFill>
                  <a:srgbClr val="FFCC00"/>
                </a:solidFill>
                <a:latin typeface="Gotham Narrow Bold" pitchFamily="50" charset="0"/>
              </a:rPr>
              <a:t>:</a:t>
            </a:r>
            <a:br>
              <a:rPr lang="it-IT" sz="4400" b="1" dirty="0">
                <a:solidFill>
                  <a:srgbClr val="FFCC00"/>
                </a:solidFill>
                <a:latin typeface="Gotham Narrow Bold" pitchFamily="50" charset="0"/>
              </a:rPr>
            </a:br>
            <a:r>
              <a:rPr lang="it-IT" sz="4400" b="1" dirty="0">
                <a:solidFill>
                  <a:srgbClr val="FFCC00"/>
                </a:solidFill>
                <a:latin typeface="Gotham Narrow Bold" pitchFamily="50" charset="0"/>
              </a:rPr>
              <a:t>collegare e proporre</a:t>
            </a:r>
          </a:p>
        </p:txBody>
      </p:sp>
      <p:sp>
        <p:nvSpPr>
          <p:cNvPr id="8" name="Segnaposto contenuto 2"/>
          <p:cNvSpPr>
            <a:spLocks noGrp="1"/>
          </p:cNvSpPr>
          <p:nvPr>
            <p:ph idx="1"/>
          </p:nvPr>
        </p:nvSpPr>
        <p:spPr>
          <a:xfrm>
            <a:off x="4248763" y="2246375"/>
            <a:ext cx="4326826" cy="4267200"/>
          </a:xfrm>
        </p:spPr>
        <p:txBody>
          <a:bodyPr>
            <a:noAutofit/>
          </a:bodyPr>
          <a:lstStyle/>
          <a:p>
            <a:pPr marL="0" lvl="0" indent="0" algn="r">
              <a:buNone/>
            </a:pPr>
            <a:r>
              <a:rPr lang="it-IT" sz="2000" dirty="0"/>
              <a:t>Proporre forme di collegamento tra </a:t>
            </a:r>
            <a:r>
              <a:rPr lang="it-IT" sz="2000" b="1" dirty="0"/>
              <a:t>cattolici impegnati in politica</a:t>
            </a:r>
            <a:r>
              <a:rPr lang="it-IT" sz="2000" dirty="0"/>
              <a:t>, collegato e stimolato</a:t>
            </a:r>
            <a:br>
              <a:rPr lang="it-IT" sz="2000" dirty="0"/>
            </a:br>
            <a:r>
              <a:rPr lang="it-IT" sz="2000" dirty="0"/>
              <a:t>dagli Uffici e Commissioni</a:t>
            </a:r>
            <a:br>
              <a:rPr lang="it-IT" sz="2000" dirty="0"/>
            </a:br>
            <a:r>
              <a:rPr lang="it-IT" sz="2000" dirty="0"/>
              <a:t>per i problemi sociali, del lavoro, giustizia, pace e custodia</a:t>
            </a:r>
            <a:br>
              <a:rPr lang="it-IT" sz="2000" dirty="0"/>
            </a:br>
            <a:r>
              <a:rPr lang="it-IT" sz="2000" dirty="0"/>
              <a:t>del creato, tale prospettiva</a:t>
            </a:r>
            <a:br>
              <a:rPr lang="it-IT" sz="2000" dirty="0"/>
            </a:br>
            <a:r>
              <a:rPr lang="it-IT" sz="2000" dirty="0"/>
              <a:t>si allarga </a:t>
            </a:r>
            <a:r>
              <a:rPr lang="it-IT" sz="2000" b="1" dirty="0"/>
              <a:t>coinvolgendo nell’azione persone</a:t>
            </a:r>
            <a:br>
              <a:rPr lang="it-IT" sz="2000" b="1" dirty="0"/>
            </a:br>
            <a:r>
              <a:rPr lang="it-IT" sz="2000" b="1" dirty="0"/>
              <a:t>di buona volontà</a:t>
            </a:r>
            <a:br>
              <a:rPr lang="it-IT" sz="2000" b="1" dirty="0"/>
            </a:br>
            <a:r>
              <a:rPr lang="it-IT" sz="2000" dirty="0"/>
              <a:t>anche se provengono</a:t>
            </a:r>
            <a:br>
              <a:rPr lang="it-IT" sz="2000" dirty="0"/>
            </a:br>
            <a:r>
              <a:rPr lang="it-IT" sz="2000" dirty="0"/>
              <a:t>da esperienze culturali differenti,</a:t>
            </a:r>
            <a:br>
              <a:rPr lang="it-IT" sz="2000" dirty="0"/>
            </a:br>
            <a:r>
              <a:rPr lang="it-IT" sz="2000" dirty="0"/>
              <a:t>come accaduto con il contributo</a:t>
            </a:r>
            <a:br>
              <a:rPr lang="it-IT" sz="2000" dirty="0"/>
            </a:br>
            <a:r>
              <a:rPr lang="it-IT" sz="2000" dirty="0"/>
              <a:t>dei parlamentari cattolici</a:t>
            </a:r>
            <a:br>
              <a:rPr lang="it-IT" sz="2000" dirty="0"/>
            </a:br>
            <a:r>
              <a:rPr lang="it-IT" sz="2000" dirty="0"/>
              <a:t>nella stesura della nostra</a:t>
            </a:r>
            <a:br>
              <a:rPr lang="it-IT" sz="2000" dirty="0"/>
            </a:br>
            <a:r>
              <a:rPr lang="it-IT" sz="2000" dirty="0"/>
              <a:t>costituzione repubblicana.</a:t>
            </a:r>
            <a:endParaRPr lang="it-IT" sz="1800" dirty="0"/>
          </a:p>
        </p:txBody>
      </p:sp>
      <p:pic>
        <p:nvPicPr>
          <p:cNvPr id="8194" name="Picture 2" descr="http://www.gazzettinonline.it/wp-content/uploads/2015/06/elezioni-urna.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00" r="17959"/>
          <a:stretch/>
        </p:blipFill>
        <p:spPr bwMode="auto">
          <a:xfrm>
            <a:off x="292100" y="2246375"/>
            <a:ext cx="3797300" cy="442906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97112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36307" y="588741"/>
            <a:ext cx="6667993" cy="1246495"/>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7500" b="1" dirty="0">
                <a:solidFill>
                  <a:srgbClr val="FFCC00"/>
                </a:solidFill>
                <a:latin typeface="Gotham Narrow Bold" pitchFamily="50" charset="0"/>
              </a:rPr>
              <a:t>Metodo</a:t>
            </a:r>
          </a:p>
        </p:txBody>
      </p:sp>
      <p:sp>
        <p:nvSpPr>
          <p:cNvPr id="11" name="Segnaposto contenuto 2"/>
          <p:cNvSpPr txBox="1">
            <a:spLocks/>
          </p:cNvSpPr>
          <p:nvPr/>
        </p:nvSpPr>
        <p:spPr>
          <a:xfrm>
            <a:off x="323850" y="2136126"/>
            <a:ext cx="8312150" cy="2105025"/>
          </a:xfrm>
          <a:prstGeom prst="rect">
            <a:avLst/>
          </a:prstGeom>
          <a:solidFill>
            <a:srgbClr val="5AB987"/>
          </a:solidFill>
        </p:spPr>
        <p:style>
          <a:lnRef idx="3">
            <a:schemeClr val="lt1"/>
          </a:lnRef>
          <a:fillRef idx="1">
            <a:schemeClr val="accent2"/>
          </a:fillRef>
          <a:effectRef idx="1">
            <a:schemeClr val="accent2"/>
          </a:effectRef>
          <a:fontRef idx="minor">
            <a:schemeClr val="lt1"/>
          </a:fontRef>
        </p:style>
        <p:txBody>
          <a:bodyPr>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r>
              <a:rPr lang="it-IT" sz="2400" dirty="0"/>
              <a:t>1.</a:t>
            </a:r>
            <a:r>
              <a:rPr lang="it-IT" sz="2400" b="1" dirty="0"/>
              <a:t> Denuncia</a:t>
            </a:r>
            <a:r>
              <a:rPr lang="it-IT" sz="2400" dirty="0"/>
              <a:t>.</a:t>
            </a:r>
            <a:br>
              <a:rPr lang="it-IT" sz="2400" dirty="0"/>
            </a:br>
            <a:r>
              <a:rPr lang="it-IT" sz="2400" dirty="0"/>
              <a:t>Vogliamo assumere la responsabilità di denunciare le situazioni più gravi e inaccettabili</a:t>
            </a:r>
            <a:r>
              <a:rPr lang="it-IT" sz="2400" b="1" dirty="0"/>
              <a:t>:</a:t>
            </a:r>
            <a:r>
              <a:rPr lang="it-IT" sz="2400" dirty="0"/>
              <a:t> sfruttamento, lavoro nero, insicurezza, disuguaglianza, disoccupazione – specie al Sud e tra i giovani – e problematiche legate al mondo dei migranti.</a:t>
            </a:r>
          </a:p>
        </p:txBody>
      </p:sp>
      <p:sp>
        <p:nvSpPr>
          <p:cNvPr id="12" name="Segnaposto contenuto 2"/>
          <p:cNvSpPr txBox="1">
            <a:spLocks/>
          </p:cNvSpPr>
          <p:nvPr/>
        </p:nvSpPr>
        <p:spPr>
          <a:xfrm>
            <a:off x="1168400" y="4543425"/>
            <a:ext cx="7604125" cy="1838325"/>
          </a:xfrm>
          <a:prstGeom prst="rect">
            <a:avLst/>
          </a:prstGeom>
          <a:solidFill>
            <a:srgbClr val="E2838A"/>
          </a:solidFill>
        </p:spPr>
        <p:style>
          <a:lnRef idx="3">
            <a:schemeClr val="lt1"/>
          </a:lnRef>
          <a:fillRef idx="1">
            <a:schemeClr val="accent6"/>
          </a:fillRef>
          <a:effectRef idx="1">
            <a:schemeClr val="accent6"/>
          </a:effectRef>
          <a:fontRef idx="minor">
            <a:schemeClr val="lt1"/>
          </a:fontRef>
        </p:style>
        <p:txBody>
          <a:bodyPr>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r>
              <a:rPr lang="it-IT" sz="2400" dirty="0"/>
              <a:t>2. </a:t>
            </a:r>
            <a:r>
              <a:rPr lang="it-IT" sz="2400" b="1" dirty="0"/>
              <a:t>Racconto</a:t>
            </a:r>
            <a:r>
              <a:rPr lang="it-IT" sz="2400" dirty="0"/>
              <a:t>.</a:t>
            </a:r>
            <a:br>
              <a:rPr lang="it-IT" sz="2400" dirty="0"/>
            </a:br>
            <a:r>
              <a:rPr lang="it-IT" sz="2400" dirty="0"/>
              <a:t>Vogliamo raccontare il lavoro nelle sue profonde trasformazioni, dando voce ai lavoratori e alle lavoratrici, interrogandoci sul suo</a:t>
            </a:r>
            <a:br>
              <a:rPr lang="it-IT" sz="2400" dirty="0"/>
            </a:br>
            <a:r>
              <a:rPr lang="it-IT" sz="2400" dirty="0"/>
              <a:t>senso nel contesto attuale.</a:t>
            </a:r>
          </a:p>
        </p:txBody>
      </p:sp>
    </p:spTree>
    <p:extLst>
      <p:ext uri="{BB962C8B-B14F-4D97-AF65-F5344CB8AC3E}">
        <p14:creationId xmlns:p14="http://schemas.microsoft.com/office/powerpoint/2010/main" val="1050761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36307" y="588741"/>
            <a:ext cx="6667993" cy="1246495"/>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7500" b="1" dirty="0">
                <a:solidFill>
                  <a:srgbClr val="FFCC00"/>
                </a:solidFill>
                <a:latin typeface="Gotham Narrow Bold" pitchFamily="50" charset="0"/>
              </a:rPr>
              <a:t>Metodo</a:t>
            </a:r>
          </a:p>
        </p:txBody>
      </p:sp>
      <p:sp>
        <p:nvSpPr>
          <p:cNvPr id="11" name="Segnaposto contenuto 2"/>
          <p:cNvSpPr txBox="1">
            <a:spLocks/>
          </p:cNvSpPr>
          <p:nvPr/>
        </p:nvSpPr>
        <p:spPr>
          <a:xfrm>
            <a:off x="323850" y="2136127"/>
            <a:ext cx="8312150" cy="1813574"/>
          </a:xfrm>
          <a:prstGeom prst="rect">
            <a:avLst/>
          </a:prstGeom>
          <a:solidFill>
            <a:srgbClr val="5AB987"/>
          </a:solidFill>
        </p:spPr>
        <p:style>
          <a:lnRef idx="3">
            <a:schemeClr val="lt1"/>
          </a:lnRef>
          <a:fillRef idx="1">
            <a:schemeClr val="accent2"/>
          </a:fillRef>
          <a:effectRef idx="1">
            <a:schemeClr val="accent2"/>
          </a:effectRef>
          <a:fontRef idx="minor">
            <a:schemeClr val="lt1"/>
          </a:fontRef>
        </p:style>
        <p:txBody>
          <a:bodyPr>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r>
              <a:rPr lang="it-IT" sz="2400" dirty="0"/>
              <a:t>3. </a:t>
            </a:r>
            <a:r>
              <a:rPr lang="it-IT" sz="2400" b="1" dirty="0"/>
              <a:t>Buone pratiche</a:t>
            </a:r>
            <a:r>
              <a:rPr lang="it-IT" sz="2400" dirty="0"/>
              <a:t>.</a:t>
            </a:r>
            <a:br>
              <a:rPr lang="it-IT" sz="2400" dirty="0"/>
            </a:br>
            <a:r>
              <a:rPr lang="it-IT" sz="2400" dirty="0"/>
              <a:t>Vogliamo raccogliere e diffondere le tante buone pratiche che, a livello aziendale, territoriale e istituzionale, stanno già offrendo nuove soluzioni ai problemi del lavoro e dell’occupazione. </a:t>
            </a:r>
          </a:p>
        </p:txBody>
      </p:sp>
      <p:sp>
        <p:nvSpPr>
          <p:cNvPr id="12" name="Segnaposto contenuto 2"/>
          <p:cNvSpPr txBox="1">
            <a:spLocks/>
          </p:cNvSpPr>
          <p:nvPr/>
        </p:nvSpPr>
        <p:spPr>
          <a:xfrm>
            <a:off x="1168400" y="4543425"/>
            <a:ext cx="7604125" cy="1463675"/>
          </a:xfrm>
          <a:prstGeom prst="rect">
            <a:avLst/>
          </a:prstGeom>
          <a:solidFill>
            <a:srgbClr val="E2838A"/>
          </a:solidFill>
        </p:spPr>
        <p:style>
          <a:lnRef idx="3">
            <a:schemeClr val="lt1"/>
          </a:lnRef>
          <a:fillRef idx="1">
            <a:schemeClr val="accent6"/>
          </a:fillRef>
          <a:effectRef idx="1">
            <a:schemeClr val="accent6"/>
          </a:effectRef>
          <a:fontRef idx="minor">
            <a:schemeClr val="lt1"/>
          </a:fontRef>
        </p:style>
        <p:txBody>
          <a:bodyPr>
            <a:noAutofit/>
          </a:bodyPr>
          <a:lst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a:lstStyle>
          <a:p>
            <a:r>
              <a:rPr lang="it-IT" sz="2400" dirty="0"/>
              <a:t>4. </a:t>
            </a:r>
            <a:r>
              <a:rPr lang="it-IT" sz="2400" b="1" dirty="0"/>
              <a:t>Proposte</a:t>
            </a:r>
            <a:r>
              <a:rPr lang="it-IT" sz="2400" dirty="0"/>
              <a:t>.</a:t>
            </a:r>
            <a:br>
              <a:rPr lang="it-IT" sz="2400" dirty="0"/>
            </a:br>
            <a:r>
              <a:rPr lang="it-IT" sz="2400" dirty="0"/>
              <a:t>Vogliamo costruire alcune proposte che,</a:t>
            </a:r>
            <a:br>
              <a:rPr lang="it-IT" sz="2400" dirty="0"/>
            </a:br>
            <a:r>
              <a:rPr lang="it-IT" sz="2400" dirty="0"/>
              <a:t>sul piano istituzionale, aiutino a sciogliere alcuni</a:t>
            </a:r>
            <a:br>
              <a:rPr lang="it-IT" sz="2400" dirty="0"/>
            </a:br>
            <a:r>
              <a:rPr lang="it-IT" sz="2400" dirty="0"/>
              <a:t>dei nodi che ci stanno più a cuore.</a:t>
            </a:r>
          </a:p>
        </p:txBody>
      </p:sp>
    </p:spTree>
    <p:extLst>
      <p:ext uri="{BB962C8B-B14F-4D97-AF65-F5344CB8AC3E}">
        <p14:creationId xmlns:p14="http://schemas.microsoft.com/office/powerpoint/2010/main" val="3988114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94360" y="2194560"/>
            <a:ext cx="3758565" cy="4069080"/>
          </a:xfrm>
        </p:spPr>
        <p:txBody>
          <a:bodyPr>
            <a:normAutofit fontScale="85000" lnSpcReduction="20000"/>
          </a:bodyPr>
          <a:lstStyle/>
          <a:p>
            <a:pPr marL="0" indent="0" algn="just">
              <a:buNone/>
            </a:pPr>
            <a:r>
              <a:rPr lang="it-IT" sz="2000" b="1" dirty="0"/>
              <a:t>Ha lavorato con mani d'uomo, </a:t>
            </a:r>
            <a:r>
              <a:rPr lang="it-IT" sz="2000" dirty="0"/>
              <a:t>ha pensato con intelligenza d'uomo, ha agito con volontà d'uomo (31) ha amato con cuore d'uomo. Nascendo da Maria vergine, egli si è fatto veramente uno di noi, in tutto simile a noi fuorché il peccato (32). (</a:t>
            </a:r>
            <a:r>
              <a:rPr lang="mr-IN" sz="2000" dirty="0"/>
              <a:t>…</a:t>
            </a:r>
            <a:r>
              <a:rPr lang="it-IT" sz="2000" dirty="0"/>
              <a:t>.)</a:t>
            </a:r>
            <a:endParaRPr lang="it-IT" dirty="0"/>
          </a:p>
          <a:p>
            <a:pPr marL="0" indent="0" algn="just">
              <a:buNone/>
            </a:pPr>
            <a:r>
              <a:rPr lang="it-IT" sz="2400" dirty="0"/>
              <a:t>Cristo soffrendo per noi non ci ha dato semplicemente l'esempio perché seguiamo le sue orme  ma ci ha </a:t>
            </a:r>
            <a:r>
              <a:rPr lang="it-IT" sz="2400" b="1" dirty="0"/>
              <a:t>anche aperta la strada:</a:t>
            </a:r>
          </a:p>
          <a:p>
            <a:pPr marL="0" indent="0">
              <a:buNone/>
            </a:pPr>
            <a:r>
              <a:rPr lang="it-IT" sz="2400" b="1" u="sng" dirty="0"/>
              <a:t>se la seguiamo, la vita e</a:t>
            </a:r>
            <a:br>
              <a:rPr lang="it-IT" sz="2400" b="1" u="sng" dirty="0"/>
            </a:br>
            <a:r>
              <a:rPr lang="it-IT" sz="2400" b="1" u="sng" dirty="0"/>
              <a:t>la morte vengono santificate</a:t>
            </a:r>
            <a:br>
              <a:rPr lang="it-IT" sz="2400" b="1" u="sng" dirty="0"/>
            </a:br>
            <a:r>
              <a:rPr lang="it-IT" sz="2400" b="1" u="sng" dirty="0"/>
              <a:t>e acquistano nuovo significato.</a:t>
            </a:r>
            <a:endParaRPr lang="it-IT" sz="2400" dirty="0"/>
          </a:p>
          <a:p>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386973" y="627215"/>
            <a:ext cx="6404602" cy="1169551"/>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000" b="1" dirty="0">
                <a:solidFill>
                  <a:srgbClr val="FFCC00"/>
                </a:solidFill>
                <a:latin typeface="Gotham Narrow Bold" pitchFamily="50" charset="0"/>
              </a:rPr>
              <a:t>La Cristologia oggettiva</a:t>
            </a:r>
          </a:p>
          <a:p>
            <a:r>
              <a:rPr lang="it-IT" sz="3000" b="1" dirty="0">
                <a:solidFill>
                  <a:srgbClr val="FFCC00"/>
                </a:solidFill>
                <a:latin typeface="Gotham Narrow Bold" pitchFamily="50" charset="0"/>
              </a:rPr>
              <a:t>Gaudium et Spes 22</a:t>
            </a:r>
          </a:p>
        </p:txBody>
      </p:sp>
      <p:pic>
        <p:nvPicPr>
          <p:cNvPr id="6" name="Picture 2" descr="https://johneltonpletcher.files.wordpress.com/2015/04/jesus-as-carpen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7024" r="20985"/>
          <a:stretch/>
        </p:blipFill>
        <p:spPr bwMode="auto">
          <a:xfrm>
            <a:off x="4352925" y="2194560"/>
            <a:ext cx="4476751" cy="412751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362281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5054600" y="5160043"/>
            <a:ext cx="3523341" cy="1015663"/>
          </a:xfrm>
          <a:prstGeom prst="rect">
            <a:avLst/>
          </a:prstGeom>
          <a:noFill/>
        </p:spPr>
        <p:txBody>
          <a:bodyPr wrap="square" rtlCol="0">
            <a:spAutoFit/>
          </a:bodyPr>
          <a:lstStyle/>
          <a:p>
            <a:pPr algn="ctr"/>
            <a:r>
              <a:rPr lang="it-IT" sz="6000" b="1" dirty="0">
                <a:latin typeface="Caviar Dreams" panose="020B0802020204020504" pitchFamily="34" charset="0"/>
              </a:rPr>
              <a:t>Grazie</a:t>
            </a:r>
          </a:p>
        </p:txBody>
      </p:sp>
    </p:spTree>
    <p:extLst>
      <p:ext uri="{BB962C8B-B14F-4D97-AF65-F5344CB8AC3E}">
        <p14:creationId xmlns:p14="http://schemas.microsoft.com/office/powerpoint/2010/main" val="718883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196607" y="781102"/>
            <a:ext cx="6947393" cy="861774"/>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Diritti della </a:t>
            </a:r>
            <a:r>
              <a:rPr lang="it-IT" sz="5000" b="1" dirty="0">
                <a:solidFill>
                  <a:schemeClr val="bg1"/>
                </a:solidFill>
                <a:latin typeface="Gotham Narrow Bold" pitchFamily="50" charset="0"/>
              </a:rPr>
              <a:t>co-</a:t>
            </a:r>
            <a:r>
              <a:rPr lang="it-IT" sz="5000" b="1" dirty="0" err="1">
                <a:solidFill>
                  <a:schemeClr val="bg1"/>
                </a:solidFill>
                <a:latin typeface="Gotham Narrow Bold" pitchFamily="50" charset="0"/>
              </a:rPr>
              <a:t>munità</a:t>
            </a:r>
            <a:endParaRPr lang="it-IT" sz="5000" b="1" dirty="0">
              <a:solidFill>
                <a:schemeClr val="bg1"/>
              </a:solidFill>
              <a:latin typeface="Gotham Narrow Bold" pitchFamily="50" charset="0"/>
            </a:endParaRPr>
          </a:p>
        </p:txBody>
      </p:sp>
      <p:sp>
        <p:nvSpPr>
          <p:cNvPr id="6" name="Segnaposto contenuto 2"/>
          <p:cNvSpPr>
            <a:spLocks noGrp="1"/>
          </p:cNvSpPr>
          <p:nvPr>
            <p:ph idx="1"/>
          </p:nvPr>
        </p:nvSpPr>
        <p:spPr>
          <a:xfrm>
            <a:off x="3940125" y="1886857"/>
            <a:ext cx="4649086" cy="4540444"/>
          </a:xfrm>
        </p:spPr>
        <p:txBody>
          <a:bodyPr>
            <a:noAutofit/>
          </a:bodyPr>
          <a:lstStyle/>
          <a:p>
            <a:pPr marL="0" indent="0">
              <a:buNone/>
            </a:pPr>
            <a:r>
              <a:rPr lang="it-IT" sz="2800" b="1" dirty="0"/>
              <a:t>Art. 2</a:t>
            </a:r>
            <a:br>
              <a:rPr lang="it-IT" sz="2800" b="1" dirty="0"/>
            </a:br>
            <a:r>
              <a:rPr lang="it-IT" sz="2800" b="1" dirty="0"/>
              <a:t>della Costituzione italiana</a:t>
            </a:r>
          </a:p>
          <a:p>
            <a:pPr marL="0" indent="0">
              <a:buNone/>
            </a:pPr>
            <a:r>
              <a:rPr lang="it-IT" sz="2800" b="1" dirty="0"/>
              <a:t>La Repubblica riconosce e garantisce i </a:t>
            </a:r>
            <a:r>
              <a:rPr lang="it-IT" sz="2800" b="1" dirty="0">
                <a:solidFill>
                  <a:srgbClr val="269FFA"/>
                </a:solidFill>
              </a:rPr>
              <a:t>diritti </a:t>
            </a:r>
            <a:r>
              <a:rPr lang="it-IT" sz="2800" b="1" dirty="0"/>
              <a:t>inviolabili dell'uomo, sia come singolo sia nelle formazioni sociali ove si svolge la sua personalità, e richiede l'adempimento dei </a:t>
            </a:r>
            <a:r>
              <a:rPr lang="it-IT" sz="2800" b="1" dirty="0">
                <a:solidFill>
                  <a:srgbClr val="269FFA"/>
                </a:solidFill>
              </a:rPr>
              <a:t>doveri </a:t>
            </a:r>
            <a:r>
              <a:rPr lang="it-IT" sz="2800" b="1" dirty="0"/>
              <a:t>inderogabili di solidarietà politica, economica e sociale.</a:t>
            </a:r>
          </a:p>
        </p:txBody>
      </p:sp>
      <p:pic>
        <p:nvPicPr>
          <p:cNvPr id="7" name="Picture 2" descr="http://www.forumlive.net/tuttiinscena/costituzione/la-costituzione-della-repubblica-italia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74" y="1886857"/>
            <a:ext cx="2954867" cy="480785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096048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337" y="287851"/>
            <a:ext cx="3380994" cy="1848277"/>
          </a:xfrm>
          <a:prstGeom prst="rect">
            <a:avLst/>
          </a:prstGeom>
        </p:spPr>
      </p:pic>
      <p:sp>
        <p:nvSpPr>
          <p:cNvPr id="5" name="Rettangolo 4"/>
          <p:cNvSpPr/>
          <p:nvPr/>
        </p:nvSpPr>
        <p:spPr>
          <a:xfrm>
            <a:off x="2211124" y="473325"/>
            <a:ext cx="6773220" cy="1477328"/>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Card. Bassetti</a:t>
            </a:r>
          </a:p>
          <a:p>
            <a:r>
              <a:rPr lang="it-IT" sz="4000" b="1" dirty="0">
                <a:solidFill>
                  <a:srgbClr val="FFCC00"/>
                </a:solidFill>
                <a:latin typeface="Gotham Narrow Bold" pitchFamily="50" charset="0"/>
              </a:rPr>
              <a:t>Chiesa e  lavoro</a:t>
            </a:r>
          </a:p>
        </p:txBody>
      </p:sp>
      <p:sp>
        <p:nvSpPr>
          <p:cNvPr id="7" name="Segnaposto contenuto 2"/>
          <p:cNvSpPr>
            <a:spLocks noGrp="1"/>
          </p:cNvSpPr>
          <p:nvPr>
            <p:ph idx="1"/>
          </p:nvPr>
        </p:nvSpPr>
        <p:spPr>
          <a:xfrm>
            <a:off x="4411226" y="2155372"/>
            <a:ext cx="4282440" cy="4499427"/>
          </a:xfrm>
        </p:spPr>
        <p:txBody>
          <a:bodyPr>
            <a:noAutofit/>
          </a:bodyPr>
          <a:lstStyle/>
          <a:p>
            <a:pPr marL="0" indent="0" algn="r">
              <a:buNone/>
            </a:pPr>
            <a:r>
              <a:rPr lang="it-IT" sz="2400" dirty="0"/>
              <a:t>Il primo elemento</a:t>
            </a:r>
            <a:br>
              <a:rPr lang="it-IT" sz="2400" dirty="0"/>
            </a:br>
            <a:r>
              <a:rPr lang="it-IT" sz="2400" dirty="0"/>
              <a:t>da sottolineare è che</a:t>
            </a:r>
            <a:br>
              <a:rPr lang="it-IT" sz="2400" dirty="0"/>
            </a:br>
            <a:r>
              <a:rPr lang="it-IT" sz="2400" dirty="0"/>
              <a:t>la </a:t>
            </a:r>
            <a:r>
              <a:rPr lang="it-IT" sz="2400" b="1" dirty="0"/>
              <a:t>Chiesa non è un’agenzia sociale che si occupa</a:t>
            </a:r>
            <a:br>
              <a:rPr lang="it-IT" sz="2400" b="1" dirty="0"/>
            </a:br>
            <a:r>
              <a:rPr lang="it-IT" sz="2400" b="1" dirty="0"/>
              <a:t>di lavoro </a:t>
            </a:r>
            <a:r>
              <a:rPr lang="it-IT" sz="2400" dirty="0"/>
              <a:t>come un qualsiasi ufficio di collocamento pubblico o privato, ma ha profondamente </a:t>
            </a:r>
            <a:r>
              <a:rPr lang="it-IT" sz="2400" b="1" dirty="0"/>
              <a:t>a cuore</a:t>
            </a:r>
            <a:br>
              <a:rPr lang="it-IT" sz="2400" b="1" dirty="0"/>
            </a:br>
            <a:r>
              <a:rPr lang="it-IT" sz="2400" b="1" dirty="0"/>
              <a:t>il lavoro perché </a:t>
            </a:r>
            <a:r>
              <a:rPr lang="it-IT" sz="2400" dirty="0"/>
              <a:t>lo vede come un luogo</a:t>
            </a:r>
            <a:br>
              <a:rPr lang="it-IT" sz="2400" dirty="0"/>
            </a:br>
            <a:r>
              <a:rPr lang="it-IT" sz="2400" dirty="0"/>
              <a:t>in cui </a:t>
            </a:r>
            <a:r>
              <a:rPr lang="it-IT" sz="2400" b="1" dirty="0"/>
              <a:t>si manifesta</a:t>
            </a:r>
            <a:br>
              <a:rPr lang="it-IT" sz="2400" b="1" dirty="0"/>
            </a:br>
            <a:r>
              <a:rPr lang="it-IT" sz="2400" b="1" dirty="0"/>
              <a:t>la collaborazione</a:t>
            </a:r>
            <a:br>
              <a:rPr lang="it-IT" sz="2400" b="1" dirty="0"/>
            </a:br>
            <a:r>
              <a:rPr lang="it-IT" sz="2400" b="1" dirty="0"/>
              <a:t>tra Dio e l’uomo</a:t>
            </a:r>
            <a:r>
              <a:rPr lang="it-IT" sz="2400" dirty="0"/>
              <a:t>. </a:t>
            </a:r>
            <a:endParaRPr lang="it-IT" sz="2400" b="1" dirty="0">
              <a:solidFill>
                <a:srgbClr val="FFFF00"/>
              </a:solidFill>
            </a:endParaRPr>
          </a:p>
        </p:txBody>
      </p:sp>
      <p:pic>
        <p:nvPicPr>
          <p:cNvPr id="2" name="Immagine 1"/>
          <p:cNvPicPr>
            <a:picLocks noChangeAspect="1"/>
          </p:cNvPicPr>
          <p:nvPr/>
        </p:nvPicPr>
        <p:blipFill rotWithShape="1">
          <a:blip r:embed="rId3"/>
          <a:srcRect r="5799" b="3207"/>
          <a:stretch/>
        </p:blipFill>
        <p:spPr>
          <a:xfrm>
            <a:off x="157909" y="2076805"/>
            <a:ext cx="4232859" cy="4656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01609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7" name="Segnaposto contenuto 2"/>
          <p:cNvSpPr>
            <a:spLocks noGrp="1"/>
          </p:cNvSpPr>
          <p:nvPr>
            <p:ph idx="1"/>
          </p:nvPr>
        </p:nvSpPr>
        <p:spPr>
          <a:xfrm>
            <a:off x="4390768" y="2136127"/>
            <a:ext cx="4433917" cy="4702628"/>
          </a:xfrm>
        </p:spPr>
        <p:txBody>
          <a:bodyPr>
            <a:noAutofit/>
          </a:bodyPr>
          <a:lstStyle/>
          <a:p>
            <a:pPr marL="0" indent="0" algn="r">
              <a:buNone/>
            </a:pPr>
            <a:r>
              <a:rPr lang="it-IT" sz="2000" b="1" dirty="0"/>
              <a:t>Il lavoro </a:t>
            </a:r>
            <a:r>
              <a:rPr lang="it-IT" sz="2000" dirty="0"/>
              <a:t>non è, dunque, solo</a:t>
            </a:r>
            <a:br>
              <a:rPr lang="it-IT" sz="2000" dirty="0"/>
            </a:br>
            <a:r>
              <a:rPr lang="it-IT" sz="2000" dirty="0"/>
              <a:t>un «dovere» affinché si possa mangiare, ma è anche</a:t>
            </a:r>
            <a:br>
              <a:rPr lang="it-IT" sz="2000" dirty="0"/>
            </a:br>
            <a:r>
              <a:rPr lang="it-IT" sz="2000" dirty="0"/>
              <a:t>un </a:t>
            </a:r>
            <a:r>
              <a:rPr lang="it-IT" sz="2000" b="1" dirty="0"/>
              <a:t>luogo in cui esaltare</a:t>
            </a:r>
            <a:br>
              <a:rPr lang="it-IT" sz="2000" b="1" dirty="0"/>
            </a:br>
            <a:r>
              <a:rPr lang="it-IT" sz="2000" b="1" dirty="0"/>
              <a:t>le capacità </a:t>
            </a:r>
            <a:r>
              <a:rPr lang="it-IT" sz="2000" dirty="0"/>
              <a:t>di chi lavora</a:t>
            </a:r>
            <a:br>
              <a:rPr lang="it-IT" sz="2000" dirty="0"/>
            </a:br>
            <a:r>
              <a:rPr lang="it-IT" sz="2000" dirty="0"/>
              <a:t>con le proprie mani, come Gesù e San Paolo;</a:t>
            </a:r>
            <a:br>
              <a:rPr lang="it-IT" sz="2000" dirty="0"/>
            </a:br>
            <a:r>
              <a:rPr lang="it-IT" sz="2000" dirty="0"/>
              <a:t>un momento, inoltre, che</a:t>
            </a:r>
            <a:br>
              <a:rPr lang="it-IT" sz="2000" dirty="0"/>
            </a:br>
            <a:r>
              <a:rPr lang="it-IT" sz="2000" dirty="0"/>
              <a:t>si separa dal riposo, altrettanto doveroso e importante;</a:t>
            </a:r>
            <a:br>
              <a:rPr lang="it-IT" sz="2000" dirty="0"/>
            </a:br>
            <a:r>
              <a:rPr lang="it-IT" sz="2000" dirty="0"/>
              <a:t>e soprattutto, un momento</a:t>
            </a:r>
            <a:br>
              <a:rPr lang="it-IT" sz="2000" dirty="0"/>
            </a:br>
            <a:r>
              <a:rPr lang="it-IT" sz="2000" dirty="0"/>
              <a:t>in cui, valorizzando il binomio uomo-natura, la persona umana si fa </a:t>
            </a:r>
            <a:r>
              <a:rPr lang="it-IT" sz="2000" b="1" dirty="0"/>
              <a:t>collaboratrice</a:t>
            </a:r>
            <a:br>
              <a:rPr lang="it-IT" sz="2000" b="1" dirty="0"/>
            </a:br>
            <a:r>
              <a:rPr lang="it-IT" sz="2000" b="1" dirty="0"/>
              <a:t>di Dio nello sviluppo</a:t>
            </a:r>
            <a:br>
              <a:rPr lang="it-IT" sz="2000" b="1" dirty="0"/>
            </a:br>
            <a:r>
              <a:rPr lang="it-IT" sz="2000" b="1" dirty="0"/>
              <a:t>della creazione.</a:t>
            </a:r>
            <a:endParaRPr lang="it-IT" b="1" dirty="0">
              <a:solidFill>
                <a:srgbClr val="1D9EFF"/>
              </a:solidFill>
            </a:endParaRPr>
          </a:p>
        </p:txBody>
      </p:sp>
      <p:pic>
        <p:nvPicPr>
          <p:cNvPr id="6" name="Picture 2" descr="https://inspirationhut.net/wp-content/uploads/2016/01/Vectorstate15.png"/>
          <p:cNvPicPr>
            <a:picLocks noChangeAspect="1" noChangeArrowheads="1"/>
          </p:cNvPicPr>
          <p:nvPr/>
        </p:nvPicPr>
        <p:blipFill rotWithShape="1">
          <a:blip r:embed="rId3">
            <a:extLst>
              <a:ext uri="{28A0092B-C50C-407E-A947-70E740481C1C}">
                <a14:useLocalDpi xmlns:a14="http://schemas.microsoft.com/office/drawing/2010/main" val="0"/>
              </a:ext>
            </a:extLst>
          </a:blip>
          <a:srcRect l="36344"/>
          <a:stretch/>
        </p:blipFill>
        <p:spPr bwMode="auto">
          <a:xfrm>
            <a:off x="449943" y="2136127"/>
            <a:ext cx="4118256" cy="454044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8" name="Rettangolo 7"/>
          <p:cNvSpPr/>
          <p:nvPr/>
        </p:nvSpPr>
        <p:spPr>
          <a:xfrm>
            <a:off x="2211124" y="473325"/>
            <a:ext cx="6773220" cy="1477328"/>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5000" b="1" dirty="0">
                <a:solidFill>
                  <a:srgbClr val="FFCC00"/>
                </a:solidFill>
                <a:latin typeface="Gotham Narrow Bold" pitchFamily="50" charset="0"/>
              </a:rPr>
              <a:t>Card. Bassetti</a:t>
            </a:r>
          </a:p>
          <a:p>
            <a:r>
              <a:rPr lang="it-IT" sz="4000" b="1" dirty="0">
                <a:solidFill>
                  <a:srgbClr val="FFCC00"/>
                </a:solidFill>
                <a:latin typeface="Gotham Narrow Bold" pitchFamily="50" charset="0"/>
              </a:rPr>
              <a:t>Chiesa e  lavoro</a:t>
            </a:r>
          </a:p>
        </p:txBody>
      </p:sp>
    </p:spTree>
    <p:extLst>
      <p:ext uri="{BB962C8B-B14F-4D97-AF65-F5344CB8AC3E}">
        <p14:creationId xmlns:p14="http://schemas.microsoft.com/office/powerpoint/2010/main" val="2255521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196607" y="473325"/>
            <a:ext cx="6715163" cy="1323439"/>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000" dirty="0">
                <a:solidFill>
                  <a:srgbClr val="FFCC00"/>
                </a:solidFill>
              </a:rPr>
              <a:t>No alla </a:t>
            </a:r>
            <a:r>
              <a:rPr lang="it-IT" sz="4000" b="1" dirty="0">
                <a:solidFill>
                  <a:schemeClr val="bg1"/>
                </a:solidFill>
              </a:rPr>
              <a:t>disumanizzazione</a:t>
            </a:r>
            <a:r>
              <a:rPr lang="it-IT" sz="4000" dirty="0">
                <a:solidFill>
                  <a:schemeClr val="bg1"/>
                </a:solidFill>
              </a:rPr>
              <a:t> </a:t>
            </a:r>
            <a:r>
              <a:rPr lang="it-IT" sz="4000" dirty="0">
                <a:solidFill>
                  <a:srgbClr val="FFCC00"/>
                </a:solidFill>
              </a:rPr>
              <a:t>del lavoro</a:t>
            </a:r>
            <a:endParaRPr lang="it-IT" sz="3800" b="1" dirty="0">
              <a:solidFill>
                <a:srgbClr val="FFCC00"/>
              </a:solidFill>
              <a:latin typeface="Gotham Narrow Bold" pitchFamily="50" charset="0"/>
            </a:endParaRPr>
          </a:p>
        </p:txBody>
      </p:sp>
      <p:sp>
        <p:nvSpPr>
          <p:cNvPr id="6" name="Segnaposto contenuto 2"/>
          <p:cNvSpPr>
            <a:spLocks noGrp="1"/>
          </p:cNvSpPr>
          <p:nvPr>
            <p:ph idx="1"/>
          </p:nvPr>
        </p:nvSpPr>
        <p:spPr>
          <a:xfrm>
            <a:off x="4920343" y="1992088"/>
            <a:ext cx="3773714" cy="4702628"/>
          </a:xfrm>
        </p:spPr>
        <p:txBody>
          <a:bodyPr>
            <a:noAutofit/>
          </a:bodyPr>
          <a:lstStyle/>
          <a:p>
            <a:pPr marL="0" indent="0" algn="just">
              <a:buNone/>
              <a:defRPr/>
            </a:pPr>
            <a:r>
              <a:rPr lang="it-IT" sz="2400" dirty="0"/>
              <a:t>Lungi da me il proporre un populismo irresponsabile, ma l’economia non può più ricorrere a rimedi che sono un nuovo veleno, come quando si pretende di aumentare la redditività riducendo il mercato del lavoro e creando in tal modo nuovi esclusi.</a:t>
            </a:r>
            <a:endParaRPr lang="it-IT" sz="1800" dirty="0"/>
          </a:p>
          <a:p>
            <a:pPr marL="0" indent="0" algn="r">
              <a:buNone/>
              <a:defRPr/>
            </a:pPr>
            <a:r>
              <a:rPr lang="it-IT" sz="1400" dirty="0"/>
              <a:t>(Papa Francesco</a:t>
            </a:r>
            <a:br>
              <a:rPr lang="it-IT" sz="1400" dirty="0"/>
            </a:br>
            <a:r>
              <a:rPr lang="it-IT" sz="1400" dirty="0"/>
              <a:t>Evangelii Gaudium 204)</a:t>
            </a:r>
            <a:endParaRPr lang="it-IT" sz="1800" dirty="0"/>
          </a:p>
        </p:txBody>
      </p:sp>
      <p:pic>
        <p:nvPicPr>
          <p:cNvPr id="7" name="Picture 2" descr="http://www.umanesimocristiano.org/image/jpg/resized/contenuti/p84e7d993cd5b5e18cef8440f69e21c1/"/>
          <p:cNvPicPr>
            <a:picLocks noChangeAspect="1" noChangeArrowheads="1"/>
          </p:cNvPicPr>
          <p:nvPr/>
        </p:nvPicPr>
        <p:blipFill rotWithShape="1">
          <a:blip r:embed="rId3">
            <a:extLst>
              <a:ext uri="{28A0092B-C50C-407E-A947-70E740481C1C}">
                <a14:useLocalDpi xmlns:a14="http://schemas.microsoft.com/office/drawing/2010/main" val="0"/>
              </a:ext>
            </a:extLst>
          </a:blip>
          <a:srcRect l="3867" r="16789"/>
          <a:stretch/>
        </p:blipFill>
        <p:spPr bwMode="auto">
          <a:xfrm>
            <a:off x="537029" y="1992088"/>
            <a:ext cx="4160757" cy="447678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descr="https://lavorobenecomune.files.wordpress.com/2015/01/economia-bene-comu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51461"/>
            <a:ext cx="9143999" cy="6858000"/>
          </a:xfrm>
          <a:prstGeom prst="rect">
            <a:avLst/>
          </a:prstGeom>
          <a:noFill/>
          <a:effectLst>
            <a:glow>
              <a:schemeClr val="accent1"/>
            </a:glow>
          </a:effectLst>
          <a:extLst>
            <a:ext uri="{909E8E84-426E-40dd-AFC4-6F175D3DCCD1}">
              <a14:hiddenFill xmlns:a14="http://schemas.microsoft.com/office/drawing/2010/main" xmlns="">
                <a:solidFill>
                  <a:srgbClr val="FFFFFF"/>
                </a:solidFill>
              </a14:hiddenFill>
            </a:ext>
          </a:extLst>
        </p:spPr>
      </p:pic>
      <p:sp>
        <p:nvSpPr>
          <p:cNvPr id="9" name="Rettangolo 8"/>
          <p:cNvSpPr/>
          <p:nvPr/>
        </p:nvSpPr>
        <p:spPr>
          <a:xfrm>
            <a:off x="377957" y="1992088"/>
            <a:ext cx="8533813" cy="2800767"/>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it-IT" sz="2200" dirty="0">
                <a:solidFill>
                  <a:srgbClr val="FFCC00"/>
                </a:solidFill>
              </a:rPr>
              <a:t>Oggi questo corposo insegnamento va assolutamente valorizzato con una </a:t>
            </a:r>
            <a:r>
              <a:rPr lang="it-IT" sz="2200" b="1" dirty="0">
                <a:solidFill>
                  <a:srgbClr val="CCFFCC"/>
                </a:solidFill>
              </a:rPr>
              <a:t>rinnovata </a:t>
            </a:r>
            <a:r>
              <a:rPr lang="it-IT" sz="2200" b="1" i="1" dirty="0">
                <a:solidFill>
                  <a:srgbClr val="CCFFCC"/>
                </a:solidFill>
              </a:rPr>
              <a:t>teologia del lavoro</a:t>
            </a:r>
            <a:r>
              <a:rPr lang="it-IT" sz="2200" dirty="0">
                <a:solidFill>
                  <a:srgbClr val="FFCC00"/>
                </a:solidFill>
              </a:rPr>
              <a:t> che tenga conto della </a:t>
            </a:r>
            <a:r>
              <a:rPr lang="it-IT" sz="2200" b="1" dirty="0">
                <a:solidFill>
                  <a:srgbClr val="FFCC00"/>
                </a:solidFill>
              </a:rPr>
              <a:t>nuova riflessione maturata grazie alla </a:t>
            </a:r>
            <a:r>
              <a:rPr lang="it-IT" sz="2200" b="1" i="1" dirty="0" err="1">
                <a:solidFill>
                  <a:srgbClr val="FFCC00"/>
                </a:solidFill>
              </a:rPr>
              <a:t>Laudato</a:t>
            </a:r>
            <a:r>
              <a:rPr lang="it-IT" sz="2200" b="1" i="1" dirty="0">
                <a:solidFill>
                  <a:srgbClr val="FFCC00"/>
                </a:solidFill>
              </a:rPr>
              <a:t> </a:t>
            </a:r>
            <a:r>
              <a:rPr lang="it-IT" sz="2200" b="1" i="1" dirty="0" err="1">
                <a:solidFill>
                  <a:srgbClr val="FFCC00"/>
                </a:solidFill>
              </a:rPr>
              <a:t>si’</a:t>
            </a:r>
            <a:r>
              <a:rPr lang="it-IT" sz="2200" b="1" dirty="0">
                <a:solidFill>
                  <a:srgbClr val="FFCC00"/>
                </a:solidFill>
              </a:rPr>
              <a:t> e che ci porta in almeno due direzioni. In primo luogo, denunciando «la radice umana della crisi ecologica»,</a:t>
            </a:r>
            <a:r>
              <a:rPr lang="it-IT" sz="2200" dirty="0">
                <a:solidFill>
                  <a:srgbClr val="FFCC00"/>
                </a:solidFill>
              </a:rPr>
              <a:t> Francesco ha delineato una nuova sfida: mettere un freno a quella sorta di </a:t>
            </a:r>
            <a:r>
              <a:rPr lang="it-IT" sz="2200" b="1" dirty="0">
                <a:solidFill>
                  <a:srgbClr val="FFCC00"/>
                </a:solidFill>
              </a:rPr>
              <a:t>«potere ingovernabile» che il Papa ha chiamato come il «paradigma tecno-economico»</a:t>
            </a:r>
            <a:r>
              <a:rPr lang="it-IT" sz="2200" dirty="0">
                <a:solidFill>
                  <a:srgbClr val="FFCC00"/>
                </a:solidFill>
              </a:rPr>
              <a:t>.</a:t>
            </a:r>
          </a:p>
        </p:txBody>
      </p:sp>
      <p:sp>
        <p:nvSpPr>
          <p:cNvPr id="10" name="Rettangolo 9"/>
          <p:cNvSpPr/>
          <p:nvPr/>
        </p:nvSpPr>
        <p:spPr>
          <a:xfrm>
            <a:off x="377956" y="4887549"/>
            <a:ext cx="8533813" cy="1785104"/>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pPr algn="r"/>
            <a:r>
              <a:rPr lang="it-IT" sz="2200" b="1" dirty="0">
                <a:solidFill>
                  <a:srgbClr val="FFCC00"/>
                </a:solidFill>
              </a:rPr>
              <a:t>Un sistema di potere – privo della tensione verso Dio</a:t>
            </a:r>
            <a:br>
              <a:rPr lang="it-IT" sz="2200" b="1" dirty="0">
                <a:solidFill>
                  <a:srgbClr val="FFCC00"/>
                </a:solidFill>
              </a:rPr>
            </a:br>
            <a:r>
              <a:rPr lang="it-IT" sz="2200" b="1" dirty="0">
                <a:solidFill>
                  <a:srgbClr val="FFCC00"/>
                </a:solidFill>
              </a:rPr>
              <a:t>– che riduce l’uomo e l’ambiente a semplici oggetti</a:t>
            </a:r>
            <a:br>
              <a:rPr lang="it-IT" sz="2200" b="1" dirty="0">
                <a:solidFill>
                  <a:srgbClr val="FFCC00"/>
                </a:solidFill>
              </a:rPr>
            </a:br>
            <a:r>
              <a:rPr lang="it-IT" sz="2200" b="1" dirty="0">
                <a:solidFill>
                  <a:srgbClr val="FFCC00"/>
                </a:solidFill>
              </a:rPr>
              <a:t>da sfruttare in modo illimitato e senza cura.</a:t>
            </a:r>
            <a:br>
              <a:rPr lang="it-IT" sz="2200" b="1" dirty="0">
                <a:solidFill>
                  <a:srgbClr val="FFCC00"/>
                </a:solidFill>
              </a:rPr>
            </a:br>
            <a:r>
              <a:rPr lang="it-IT" sz="2200" b="1" dirty="0">
                <a:solidFill>
                  <a:srgbClr val="FFCC00"/>
                </a:solidFill>
              </a:rPr>
              <a:t>In questo modo, il lavoro si disumanizza e diventa</a:t>
            </a:r>
            <a:br>
              <a:rPr lang="it-IT" sz="2200" b="1" dirty="0">
                <a:solidFill>
                  <a:srgbClr val="FFCC00"/>
                </a:solidFill>
              </a:rPr>
            </a:br>
            <a:r>
              <a:rPr lang="it-IT" sz="2200" b="1" dirty="0">
                <a:solidFill>
                  <a:srgbClr val="FFCC00"/>
                </a:solidFill>
              </a:rPr>
              <a:t>uno strumento di manipolazione della nostra casa comune </a:t>
            </a:r>
            <a:endParaRPr lang="it-IT" sz="2200" b="1" dirty="0">
              <a:solidFill>
                <a:srgbClr val="FFCC00"/>
              </a:solidFill>
              <a:latin typeface="Gotham Narrow Bold" pitchFamily="50" charset="0"/>
            </a:endParaRPr>
          </a:p>
        </p:txBody>
      </p:sp>
    </p:spTree>
    <p:extLst>
      <p:ext uri="{BB962C8B-B14F-4D97-AF65-F5344CB8AC3E}">
        <p14:creationId xmlns:p14="http://schemas.microsoft.com/office/powerpoint/2010/main" val="720310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70" y="287851"/>
            <a:ext cx="3380994" cy="1848277"/>
          </a:xfrm>
          <a:prstGeom prst="rect">
            <a:avLst/>
          </a:prstGeom>
        </p:spPr>
      </p:pic>
      <p:sp>
        <p:nvSpPr>
          <p:cNvPr id="5" name="Rettangolo 4"/>
          <p:cNvSpPr/>
          <p:nvPr/>
        </p:nvSpPr>
        <p:spPr>
          <a:xfrm>
            <a:off x="2196607" y="473325"/>
            <a:ext cx="6715163" cy="1323439"/>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000" dirty="0">
                <a:solidFill>
                  <a:srgbClr val="FFCC00"/>
                </a:solidFill>
              </a:rPr>
              <a:t>No alla </a:t>
            </a:r>
            <a:r>
              <a:rPr lang="it-IT" sz="4000" b="1" dirty="0">
                <a:solidFill>
                  <a:schemeClr val="bg1"/>
                </a:solidFill>
              </a:rPr>
              <a:t>disumanizzazione</a:t>
            </a:r>
            <a:r>
              <a:rPr lang="it-IT" sz="4000" dirty="0">
                <a:solidFill>
                  <a:schemeClr val="bg1"/>
                </a:solidFill>
              </a:rPr>
              <a:t> </a:t>
            </a:r>
            <a:r>
              <a:rPr lang="it-IT" sz="4000" dirty="0">
                <a:solidFill>
                  <a:srgbClr val="FFCC00"/>
                </a:solidFill>
              </a:rPr>
              <a:t>del lavoro</a:t>
            </a:r>
            <a:endParaRPr lang="it-IT" sz="3800" b="1" dirty="0">
              <a:solidFill>
                <a:srgbClr val="FFCC00"/>
              </a:solidFill>
              <a:latin typeface="Gotham Narrow Bold" pitchFamily="50" charset="0"/>
            </a:endParaRPr>
          </a:p>
        </p:txBody>
      </p:sp>
      <p:sp>
        <p:nvSpPr>
          <p:cNvPr id="6" name="Segnaposto contenuto 2"/>
          <p:cNvSpPr>
            <a:spLocks noGrp="1"/>
          </p:cNvSpPr>
          <p:nvPr>
            <p:ph idx="1"/>
          </p:nvPr>
        </p:nvSpPr>
        <p:spPr>
          <a:xfrm>
            <a:off x="4920343" y="1992088"/>
            <a:ext cx="3773714" cy="4702628"/>
          </a:xfrm>
        </p:spPr>
        <p:txBody>
          <a:bodyPr>
            <a:noAutofit/>
          </a:bodyPr>
          <a:lstStyle/>
          <a:p>
            <a:pPr marL="0" indent="0" algn="just">
              <a:buNone/>
              <a:defRPr/>
            </a:pPr>
            <a:r>
              <a:rPr lang="it-IT" sz="2400" dirty="0"/>
              <a:t>Lungi da me il proporre un populismo irresponsabile, ma l’economia non può più ricorrere a rimedi che sono un nuovo veleno, come quando si pretende di aumentare la redditività riducendo il mercato del lavoro e creando in tal modo nuovi esclusi.</a:t>
            </a:r>
            <a:endParaRPr lang="it-IT" sz="1800" dirty="0"/>
          </a:p>
          <a:p>
            <a:pPr marL="0" indent="0" algn="r">
              <a:buNone/>
              <a:defRPr/>
            </a:pPr>
            <a:r>
              <a:rPr lang="it-IT" sz="1400" dirty="0"/>
              <a:t>(Papa Francesco</a:t>
            </a:r>
            <a:br>
              <a:rPr lang="it-IT" sz="1400" dirty="0"/>
            </a:br>
            <a:r>
              <a:rPr lang="it-IT" sz="1400" dirty="0"/>
              <a:t>Evangelii Gaudium 204)</a:t>
            </a:r>
            <a:endParaRPr lang="it-IT" sz="1800" dirty="0"/>
          </a:p>
        </p:txBody>
      </p:sp>
      <p:pic>
        <p:nvPicPr>
          <p:cNvPr id="7" name="Picture 2" descr="http://www.umanesimocristiano.org/image/jpg/resized/contenuti/p84e7d993cd5b5e18cef8440f69e21c1/"/>
          <p:cNvPicPr>
            <a:picLocks noChangeAspect="1" noChangeArrowheads="1"/>
          </p:cNvPicPr>
          <p:nvPr/>
        </p:nvPicPr>
        <p:blipFill rotWithShape="1">
          <a:blip r:embed="rId3">
            <a:extLst>
              <a:ext uri="{28A0092B-C50C-407E-A947-70E740481C1C}">
                <a14:useLocalDpi xmlns:a14="http://schemas.microsoft.com/office/drawing/2010/main" val="0"/>
              </a:ext>
            </a:extLst>
          </a:blip>
          <a:srcRect l="3867" r="16789"/>
          <a:stretch/>
        </p:blipFill>
        <p:spPr bwMode="auto">
          <a:xfrm>
            <a:off x="537029" y="1992088"/>
            <a:ext cx="4160757" cy="447678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descr="https://lavorobenecomune.files.wordpress.com/2015/01/economia-bene-comu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51461"/>
            <a:ext cx="9143999" cy="6858000"/>
          </a:xfrm>
          <a:prstGeom prst="rect">
            <a:avLst/>
          </a:prstGeom>
          <a:noFill/>
          <a:effectLst>
            <a:glow>
              <a:schemeClr val="accent1"/>
            </a:glow>
          </a:effectLst>
          <a:extLst>
            <a:ext uri="{909E8E84-426E-40dd-AFC4-6F175D3DCCD1}">
              <a14:hiddenFill xmlns:a14="http://schemas.microsoft.com/office/drawing/2010/main" xmlns="">
                <a:solidFill>
                  <a:srgbClr val="FFFFFF"/>
                </a:solidFill>
              </a14:hiddenFill>
            </a:ext>
          </a:extLst>
        </p:spPr>
      </p:pic>
      <p:sp>
        <p:nvSpPr>
          <p:cNvPr id="9" name="Rettangolo 8"/>
          <p:cNvSpPr/>
          <p:nvPr/>
        </p:nvSpPr>
        <p:spPr>
          <a:xfrm>
            <a:off x="377957" y="2015960"/>
            <a:ext cx="8533813" cy="3139321"/>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it-IT" sz="2200" dirty="0">
                <a:solidFill>
                  <a:srgbClr val="FFCC00"/>
                </a:solidFill>
              </a:rPr>
              <a:t>In secondo luogo, occorre ribadire un semplice quanto fondamentale principio evangelico che troppo spesso viene marginalizzato nella vita quotidiana</a:t>
            </a:r>
            <a:r>
              <a:rPr lang="it-IT" sz="2200" b="1" dirty="0">
                <a:solidFill>
                  <a:srgbClr val="FFCC00"/>
                </a:solidFill>
              </a:rPr>
              <a:t>: il </a:t>
            </a:r>
            <a:r>
              <a:rPr lang="it-IT" sz="2200" b="1" i="1" dirty="0">
                <a:solidFill>
                  <a:srgbClr val="FFCC00"/>
                </a:solidFill>
              </a:rPr>
              <a:t>lavoro è a servizio della persona umana</a:t>
            </a:r>
            <a:r>
              <a:rPr lang="it-IT" sz="2200" b="1" dirty="0">
                <a:solidFill>
                  <a:srgbClr val="FFCC00"/>
                </a:solidFill>
              </a:rPr>
              <a:t> e non il contrari</a:t>
            </a:r>
            <a:r>
              <a:rPr lang="it-IT" sz="2200" dirty="0">
                <a:solidFill>
                  <a:srgbClr val="FFCC00"/>
                </a:solidFill>
              </a:rPr>
              <a:t>o. Questo secondo punto ha molte implicazioni pratiche. Significa pronunciare dei </a:t>
            </a:r>
            <a:r>
              <a:rPr lang="it-IT" sz="2200" b="1" dirty="0">
                <a:solidFill>
                  <a:srgbClr val="FFCC00"/>
                </a:solidFill>
              </a:rPr>
              <a:t>No e dei Sì</a:t>
            </a:r>
            <a:r>
              <a:rPr lang="it-IT" sz="2200" dirty="0">
                <a:solidFill>
                  <a:srgbClr val="FFCC00"/>
                </a:solidFill>
              </a:rPr>
              <a:t>. Il </a:t>
            </a:r>
            <a:r>
              <a:rPr lang="it-IT" sz="2200" b="1" dirty="0">
                <a:solidFill>
                  <a:srgbClr val="FFCC00"/>
                </a:solidFill>
              </a:rPr>
              <a:t>No si riferisce al rifiuto deciso dell’</a:t>
            </a:r>
            <a:r>
              <a:rPr lang="it-IT" sz="2200" b="1" i="1" dirty="0">
                <a:solidFill>
                  <a:srgbClr val="FFCC00"/>
                </a:solidFill>
              </a:rPr>
              <a:t>idolatria del lavoro</a:t>
            </a:r>
            <a:r>
              <a:rPr lang="it-IT" sz="2200" b="1" dirty="0">
                <a:solidFill>
                  <a:srgbClr val="FFCC00"/>
                </a:solidFill>
              </a:rPr>
              <a:t> </a:t>
            </a:r>
            <a:r>
              <a:rPr lang="it-IT" sz="2200" dirty="0">
                <a:solidFill>
                  <a:srgbClr val="FFCC00"/>
                </a:solidFill>
              </a:rPr>
              <a:t>che produce solamente carrierismo, affermazione individualista di se stessi e desiderio avido di avere sempre maggiori ricchezze</a:t>
            </a:r>
            <a:r>
              <a:rPr lang="it-IT" sz="2200" b="1" dirty="0">
                <a:solidFill>
                  <a:srgbClr val="FFCC00"/>
                </a:solidFill>
              </a:rPr>
              <a:t>.</a:t>
            </a:r>
          </a:p>
        </p:txBody>
      </p:sp>
      <p:sp>
        <p:nvSpPr>
          <p:cNvPr id="10" name="Rettangolo 9"/>
          <p:cNvSpPr/>
          <p:nvPr/>
        </p:nvSpPr>
        <p:spPr>
          <a:xfrm>
            <a:off x="377956" y="5312665"/>
            <a:ext cx="8533813" cy="1446550"/>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it-IT" sz="2200" b="1" dirty="0">
                <a:solidFill>
                  <a:srgbClr val="FFCC00"/>
                </a:solidFill>
              </a:rPr>
              <a:t>Il Sì, invece, va indirizzato al rapporto fondamentale con</a:t>
            </a:r>
            <a:br>
              <a:rPr lang="it-IT" sz="2200" b="1" dirty="0">
                <a:solidFill>
                  <a:srgbClr val="FFCC00"/>
                </a:solidFill>
              </a:rPr>
            </a:br>
            <a:r>
              <a:rPr lang="it-IT" sz="2200" b="1" dirty="0">
                <a:solidFill>
                  <a:srgbClr val="FFCC00"/>
                </a:solidFill>
              </a:rPr>
              <a:t>il </a:t>
            </a:r>
            <a:r>
              <a:rPr lang="it-IT" sz="2200" b="1" i="1" dirty="0">
                <a:solidFill>
                  <a:srgbClr val="FFCC00"/>
                </a:solidFill>
              </a:rPr>
              <a:t>tempo di riposo</a:t>
            </a:r>
            <a:r>
              <a:rPr lang="it-IT" sz="2200" dirty="0">
                <a:solidFill>
                  <a:srgbClr val="FFCC00"/>
                </a:solidFill>
              </a:rPr>
              <a:t>. Il lavoro è solo una parte della giornata di un uomo. Il resto deve essere dedicato all’</a:t>
            </a:r>
            <a:r>
              <a:rPr lang="it-IT" sz="2200" i="1" dirty="0" err="1">
                <a:solidFill>
                  <a:srgbClr val="FFCC00"/>
                </a:solidFill>
              </a:rPr>
              <a:t>otium</a:t>
            </a:r>
            <a:r>
              <a:rPr lang="it-IT" sz="2200" dirty="0">
                <a:solidFill>
                  <a:srgbClr val="FFCC00"/>
                </a:solidFill>
              </a:rPr>
              <a:t>, al tempo libero, alla famiglia, ai figli, al volontariato, alla preghiera.</a:t>
            </a:r>
          </a:p>
        </p:txBody>
      </p:sp>
    </p:spTree>
    <p:extLst>
      <p:ext uri="{BB962C8B-B14F-4D97-AF65-F5344CB8AC3E}">
        <p14:creationId xmlns:p14="http://schemas.microsoft.com/office/powerpoint/2010/main" val="377797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307" y="-96871"/>
            <a:ext cx="3380994" cy="1848277"/>
          </a:xfrm>
          <a:prstGeom prst="rect">
            <a:avLst/>
          </a:prstGeom>
        </p:spPr>
      </p:pic>
      <p:sp>
        <p:nvSpPr>
          <p:cNvPr id="5" name="Rettangolo 4"/>
          <p:cNvSpPr/>
          <p:nvPr/>
        </p:nvSpPr>
        <p:spPr>
          <a:xfrm>
            <a:off x="2196607" y="473325"/>
            <a:ext cx="6715163" cy="707886"/>
          </a:xfrm>
          <a:prstGeom prst="rect">
            <a:avLst/>
          </a:prstGeom>
          <a:solidFill>
            <a:srgbClr val="003399">
              <a:alpha val="85000"/>
            </a:srgbClr>
          </a:solidFill>
          <a:scene3d>
            <a:camera prst="perspectiveLeft"/>
            <a:lightRig rig="threePt" dir="t"/>
          </a:scene3d>
        </p:spPr>
        <p:style>
          <a:lnRef idx="2">
            <a:schemeClr val="accent3"/>
          </a:lnRef>
          <a:fillRef idx="1">
            <a:schemeClr val="lt1"/>
          </a:fillRef>
          <a:effectRef idx="0">
            <a:schemeClr val="accent3"/>
          </a:effectRef>
          <a:fontRef idx="minor">
            <a:schemeClr val="dk1"/>
          </a:fontRef>
        </p:style>
        <p:txBody>
          <a:bodyPr wrap="square">
            <a:spAutoFit/>
          </a:bodyPr>
          <a:lstStyle/>
          <a:p>
            <a:r>
              <a:rPr lang="it-IT" sz="4000" b="1" dirty="0">
                <a:solidFill>
                  <a:srgbClr val="FFCC00"/>
                </a:solidFill>
              </a:rPr>
              <a:t>Proposte dal </a:t>
            </a:r>
            <a:r>
              <a:rPr lang="it-IT" sz="4000" b="1" dirty="0">
                <a:solidFill>
                  <a:schemeClr val="bg1"/>
                </a:solidFill>
              </a:rPr>
              <a:t>Presidente</a:t>
            </a:r>
            <a:endParaRPr lang="it-IT" sz="3800" b="1" dirty="0">
              <a:solidFill>
                <a:schemeClr val="bg1"/>
              </a:solidFill>
              <a:latin typeface="Gotham Narrow Bold" pitchFamily="50" charset="0"/>
            </a:endParaRPr>
          </a:p>
        </p:txBody>
      </p:sp>
      <p:sp>
        <p:nvSpPr>
          <p:cNvPr id="6" name="Segnaposto contenuto 2"/>
          <p:cNvSpPr>
            <a:spLocks noGrp="1"/>
          </p:cNvSpPr>
          <p:nvPr>
            <p:ph idx="1"/>
          </p:nvPr>
        </p:nvSpPr>
        <p:spPr>
          <a:xfrm>
            <a:off x="4920343" y="1992088"/>
            <a:ext cx="3773714" cy="4702628"/>
          </a:xfrm>
        </p:spPr>
        <p:txBody>
          <a:bodyPr>
            <a:noAutofit/>
          </a:bodyPr>
          <a:lstStyle/>
          <a:p>
            <a:pPr marL="0" indent="0" algn="just">
              <a:buNone/>
              <a:defRPr/>
            </a:pPr>
            <a:r>
              <a:rPr lang="it-IT" sz="2400" dirty="0"/>
              <a:t>Lungi da me il proporre un populismo irresponsabile, ma l’economia non può più ricorrere a rimedi che sono un nuovo veleno, come quando si pretende di aumentare la redditività riducendo il mercato del lavoro e creando in tal modo nuovi esclusi.</a:t>
            </a:r>
            <a:endParaRPr lang="it-IT" sz="1800" dirty="0"/>
          </a:p>
          <a:p>
            <a:pPr marL="0" indent="0" algn="r">
              <a:buNone/>
              <a:defRPr/>
            </a:pPr>
            <a:r>
              <a:rPr lang="it-IT" sz="1400" dirty="0"/>
              <a:t>(Papa Francesco</a:t>
            </a:r>
            <a:br>
              <a:rPr lang="it-IT" sz="1400" dirty="0"/>
            </a:br>
            <a:r>
              <a:rPr lang="it-IT" sz="1400" dirty="0"/>
              <a:t>Evangelii Gaudium 204)</a:t>
            </a:r>
            <a:endParaRPr lang="it-IT" sz="1800" dirty="0"/>
          </a:p>
        </p:txBody>
      </p:sp>
      <p:pic>
        <p:nvPicPr>
          <p:cNvPr id="7" name="Picture 2" descr="http://www.umanesimocristiano.org/image/jpg/resized/contenuti/p84e7d993cd5b5e18cef8440f69e21c1/"/>
          <p:cNvPicPr>
            <a:picLocks noChangeAspect="1" noChangeArrowheads="1"/>
          </p:cNvPicPr>
          <p:nvPr/>
        </p:nvPicPr>
        <p:blipFill rotWithShape="1">
          <a:blip r:embed="rId3">
            <a:extLst>
              <a:ext uri="{28A0092B-C50C-407E-A947-70E740481C1C}">
                <a14:useLocalDpi xmlns:a14="http://schemas.microsoft.com/office/drawing/2010/main" val="0"/>
              </a:ext>
            </a:extLst>
          </a:blip>
          <a:srcRect l="3867" r="16789"/>
          <a:stretch/>
        </p:blipFill>
        <p:spPr bwMode="auto">
          <a:xfrm>
            <a:off x="537029" y="1992088"/>
            <a:ext cx="4160757" cy="447678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descr="https://lavorobenecomune.files.wordpress.com/2015/01/economia-bene-comu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23094"/>
            <a:ext cx="9143999" cy="6858000"/>
          </a:xfrm>
          <a:prstGeom prst="rect">
            <a:avLst/>
          </a:prstGeom>
          <a:noFill/>
          <a:effectLst>
            <a:glow>
              <a:schemeClr val="accent1"/>
            </a:glow>
          </a:effectLst>
          <a:extLst>
            <a:ext uri="{909E8E84-426E-40dd-AFC4-6F175D3DCCD1}">
              <a14:hiddenFill xmlns:a14="http://schemas.microsoft.com/office/drawing/2010/main" xmlns="">
                <a:solidFill>
                  <a:srgbClr val="FFFFFF"/>
                </a:solidFill>
              </a14:hiddenFill>
            </a:ext>
          </a:extLst>
        </p:spPr>
      </p:pic>
      <p:sp>
        <p:nvSpPr>
          <p:cNvPr id="9" name="Rettangolo 8"/>
          <p:cNvSpPr/>
          <p:nvPr/>
        </p:nvSpPr>
        <p:spPr>
          <a:xfrm>
            <a:off x="305094" y="2192433"/>
            <a:ext cx="7759750" cy="1569660"/>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r>
              <a:rPr lang="it-IT" sz="2400" b="1" dirty="0">
                <a:solidFill>
                  <a:srgbClr val="FFCC00"/>
                </a:solidFill>
              </a:rPr>
              <a:t>La Chiesa, ovviamente, non intende certo sostituirsi</a:t>
            </a:r>
            <a:br>
              <a:rPr lang="it-IT" sz="2400" b="1" dirty="0">
                <a:solidFill>
                  <a:srgbClr val="FFCC00"/>
                </a:solidFill>
              </a:rPr>
            </a:br>
            <a:r>
              <a:rPr lang="it-IT" sz="2400" b="1" dirty="0">
                <a:solidFill>
                  <a:srgbClr val="FFCC00"/>
                </a:solidFill>
              </a:rPr>
              <a:t>alle Istituzioni o occupare spazi impropri</a:t>
            </a:r>
            <a:r>
              <a:rPr lang="it-IT" sz="2400" dirty="0">
                <a:solidFill>
                  <a:srgbClr val="FFCC00"/>
                </a:solidFill>
              </a:rPr>
              <a:t>,</a:t>
            </a:r>
            <a:br>
              <a:rPr lang="it-IT" sz="2400" dirty="0">
                <a:solidFill>
                  <a:srgbClr val="FFCC00"/>
                </a:solidFill>
              </a:rPr>
            </a:br>
            <a:r>
              <a:rPr lang="it-IT" sz="2400" dirty="0">
                <a:solidFill>
                  <a:srgbClr val="FFCC00"/>
                </a:solidFill>
              </a:rPr>
              <a:t>ma vuole dare il suo contributo che nasce</a:t>
            </a:r>
            <a:br>
              <a:rPr lang="it-IT" sz="2400" dirty="0">
                <a:solidFill>
                  <a:srgbClr val="FFCC00"/>
                </a:solidFill>
              </a:rPr>
            </a:br>
            <a:r>
              <a:rPr lang="it-IT" sz="2400" dirty="0">
                <a:solidFill>
                  <a:srgbClr val="FFCC00"/>
                </a:solidFill>
              </a:rPr>
              <a:t>dal Vangelo e dalla Dottrina Sociale.</a:t>
            </a:r>
          </a:p>
        </p:txBody>
      </p:sp>
      <p:sp>
        <p:nvSpPr>
          <p:cNvPr id="10" name="Rettangolo 9"/>
          <p:cNvSpPr/>
          <p:nvPr/>
        </p:nvSpPr>
        <p:spPr>
          <a:xfrm>
            <a:off x="2553730" y="4064715"/>
            <a:ext cx="6358040" cy="2308324"/>
          </a:xfrm>
          <a:prstGeom prst="rect">
            <a:avLst/>
          </a:prstGeom>
          <a:solidFill>
            <a:srgbClr val="003399">
              <a:alpha val="85000"/>
            </a:srgbClr>
          </a:solidFill>
        </p:spPr>
        <p:style>
          <a:lnRef idx="2">
            <a:schemeClr val="accent3"/>
          </a:lnRef>
          <a:fillRef idx="1">
            <a:schemeClr val="lt1"/>
          </a:fillRef>
          <a:effectRef idx="0">
            <a:schemeClr val="accent3"/>
          </a:effectRef>
          <a:fontRef idx="minor">
            <a:schemeClr val="dk1"/>
          </a:fontRef>
        </p:style>
        <p:txBody>
          <a:bodyPr wrap="square">
            <a:spAutoFit/>
          </a:bodyPr>
          <a:lstStyle/>
          <a:p>
            <a:pPr algn="r"/>
            <a:r>
              <a:rPr lang="it-IT" sz="2400" dirty="0">
                <a:solidFill>
                  <a:srgbClr val="FFCC00"/>
                </a:solidFill>
              </a:rPr>
              <a:t>Dal canto suo, si impegna ad approntare</a:t>
            </a:r>
            <a:br>
              <a:rPr lang="it-IT" sz="2400" dirty="0">
                <a:solidFill>
                  <a:srgbClr val="FFCC00"/>
                </a:solidFill>
              </a:rPr>
            </a:br>
            <a:r>
              <a:rPr lang="it-IT" sz="2400" dirty="0">
                <a:solidFill>
                  <a:srgbClr val="FFCC00"/>
                </a:solidFill>
              </a:rPr>
              <a:t>tutte le iniziative che sono in suo potere</a:t>
            </a:r>
            <a:br>
              <a:rPr lang="it-IT" sz="2400" dirty="0">
                <a:solidFill>
                  <a:srgbClr val="FFCC00"/>
                </a:solidFill>
              </a:rPr>
            </a:br>
            <a:r>
              <a:rPr lang="it-IT" sz="2400" dirty="0">
                <a:solidFill>
                  <a:srgbClr val="FFCC00"/>
                </a:solidFill>
              </a:rPr>
              <a:t>per promuovere il lavoro e favorire l’inserimento</a:t>
            </a:r>
            <a:br>
              <a:rPr lang="it-IT" sz="2400" dirty="0">
                <a:solidFill>
                  <a:srgbClr val="FFCC00"/>
                </a:solidFill>
              </a:rPr>
            </a:br>
            <a:r>
              <a:rPr lang="it-IT" sz="2400" dirty="0">
                <a:solidFill>
                  <a:srgbClr val="FFCC00"/>
                </a:solidFill>
              </a:rPr>
              <a:t>nel mercato del lavoro</a:t>
            </a:r>
            <a:br>
              <a:rPr lang="it-IT" sz="2400" dirty="0">
                <a:solidFill>
                  <a:srgbClr val="FFCC00"/>
                </a:solidFill>
              </a:rPr>
            </a:br>
            <a:r>
              <a:rPr lang="it-IT" sz="2400" dirty="0">
                <a:solidFill>
                  <a:srgbClr val="FFCC00"/>
                </a:solidFill>
              </a:rPr>
              <a:t>di chi ne sia ancora ai margini</a:t>
            </a:r>
            <a:r>
              <a:rPr lang="mr-IN" sz="2400" dirty="0">
                <a:solidFill>
                  <a:srgbClr val="FFCC00"/>
                </a:solidFill>
              </a:rPr>
              <a:t>…</a:t>
            </a:r>
            <a:endParaRPr lang="it-IT" sz="2400" dirty="0">
              <a:solidFill>
                <a:srgbClr val="FFCC00"/>
              </a:solidFill>
            </a:endParaRPr>
          </a:p>
        </p:txBody>
      </p:sp>
    </p:spTree>
    <p:extLst>
      <p:ext uri="{BB962C8B-B14F-4D97-AF65-F5344CB8AC3E}">
        <p14:creationId xmlns:p14="http://schemas.microsoft.com/office/powerpoint/2010/main" val="13056870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Scia di vapore">
  <a:themeElements>
    <a:clrScheme name="Scia di vapore">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Scia di vapore">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cia di vapore">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TM04033937[[fn=Scia di vapore]]</Template>
  <TotalTime>20578</TotalTime>
  <Words>1119</Words>
  <Application>Microsoft Office PowerPoint</Application>
  <PresentationFormat>Presentazione su schermo (4:3)</PresentationFormat>
  <Paragraphs>96</Paragraphs>
  <Slides>30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30</vt:i4>
      </vt:variant>
    </vt:vector>
  </HeadingPairs>
  <TitlesOfParts>
    <vt:vector size="37" baseType="lpstr">
      <vt:lpstr>Arial</vt:lpstr>
      <vt:lpstr>Calibri</vt:lpstr>
      <vt:lpstr>Caviar Dreams</vt:lpstr>
      <vt:lpstr>Century Gothic</vt:lpstr>
      <vt:lpstr>Gotham Narrow Bold</vt:lpstr>
      <vt:lpstr>Mangal</vt:lpstr>
      <vt:lpstr>Scia di vapore</vt:lpstr>
      <vt:lpstr>Il lavoro al centro Della 48° Settimana sociale dei cattolici in Italia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lavoro nella missione della chiesa secondo papa Francesco</dc:title>
  <dc:creator>Andrea Canton</dc:creator>
  <cp:lastModifiedBy>Fabiana Alario</cp:lastModifiedBy>
  <cp:revision>154</cp:revision>
  <dcterms:created xsi:type="dcterms:W3CDTF">2016-02-18T11:08:48Z</dcterms:created>
  <dcterms:modified xsi:type="dcterms:W3CDTF">2018-01-19T11:09:35Z</dcterms:modified>
</cp:coreProperties>
</file>